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256" r:id="rId2"/>
    <p:sldId id="257" r:id="rId3"/>
    <p:sldId id="258" r:id="rId4"/>
    <p:sldId id="259" r:id="rId5"/>
    <p:sldId id="260" r:id="rId6"/>
    <p:sldId id="261" r:id="rId7"/>
    <p:sldId id="262" r:id="rId8"/>
    <p:sldId id="263" r:id="rId9"/>
    <p:sldId id="270" r:id="rId10"/>
    <p:sldId id="286" r:id="rId11"/>
    <p:sldId id="264" r:id="rId12"/>
    <p:sldId id="266" r:id="rId13"/>
    <p:sldId id="267" r:id="rId14"/>
    <p:sldId id="269" r:id="rId15"/>
    <p:sldId id="275" r:id="rId16"/>
    <p:sldId id="276" r:id="rId17"/>
    <p:sldId id="277" r:id="rId18"/>
    <p:sldId id="278" r:id="rId19"/>
    <p:sldId id="285" r:id="rId20"/>
    <p:sldId id="284" r:id="rId21"/>
    <p:sldId id="287" r:id="rId22"/>
    <p:sldId id="289" r:id="rId23"/>
    <p:sldId id="288"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62BDC35-9CB2-4911-8C3B-07D47FF2CE16}" v="2" dt="2025-05-13T04:45:19.44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2222" autoAdjust="0"/>
  </p:normalViewPr>
  <p:slideViewPr>
    <p:cSldViewPr snapToGrid="0">
      <p:cViewPr varScale="1">
        <p:scale>
          <a:sx n="31" d="100"/>
          <a:sy n="31" d="100"/>
        </p:scale>
        <p:origin x="2004" y="25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risten MacKenzie-Shalders" userId="b3ded691caa43471" providerId="LiveId" clId="{262BDC35-9CB2-4911-8C3B-07D47FF2CE16}"/>
    <pc:docChg chg="custSel modSld">
      <pc:chgData name="Kristen MacKenzie-Shalders" userId="b3ded691caa43471" providerId="LiveId" clId="{262BDC35-9CB2-4911-8C3B-07D47FF2CE16}" dt="2025-05-13T04:45:50.112" v="119" actId="313"/>
      <pc:docMkLst>
        <pc:docMk/>
      </pc:docMkLst>
      <pc:sldChg chg="modNotesTx">
        <pc:chgData name="Kristen MacKenzie-Shalders" userId="b3ded691caa43471" providerId="LiveId" clId="{262BDC35-9CB2-4911-8C3B-07D47FF2CE16}" dt="2025-05-13T04:44:32.658" v="27" actId="20577"/>
        <pc:sldMkLst>
          <pc:docMk/>
          <pc:sldMk cId="353264054" sldId="287"/>
        </pc:sldMkLst>
      </pc:sldChg>
      <pc:sldChg chg="modNotesTx">
        <pc:chgData name="Kristen MacKenzie-Shalders" userId="b3ded691caa43471" providerId="LiveId" clId="{262BDC35-9CB2-4911-8C3B-07D47FF2CE16}" dt="2025-05-13T04:45:50.112" v="119" actId="313"/>
        <pc:sldMkLst>
          <pc:docMk/>
          <pc:sldMk cId="3115911058" sldId="289"/>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9964C22-4DD0-470D-9480-12F87D3ECF8A}" type="datetimeFigureOut">
              <a:rPr lang="en-AU" smtClean="0"/>
              <a:t>13/05/2025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0353D2E-1E1A-46FA-A8DD-CBF7E9E162D0}" type="slidenum">
              <a:rPr lang="en-AU" smtClean="0"/>
              <a:t>‹#›</a:t>
            </a:fld>
            <a:endParaRPr lang="en-AU"/>
          </a:p>
        </p:txBody>
      </p:sp>
    </p:spTree>
    <p:extLst>
      <p:ext uri="{BB962C8B-B14F-4D97-AF65-F5344CB8AC3E}">
        <p14:creationId xmlns:p14="http://schemas.microsoft.com/office/powerpoint/2010/main" val="36585262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planetaryhealthalliance.org/"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00353D2E-1E1A-46FA-A8DD-CBF7E9E162D0}" type="slidenum">
              <a:rPr lang="en-AU" smtClean="0"/>
              <a:t>1</a:t>
            </a:fld>
            <a:endParaRPr lang="en-AU"/>
          </a:p>
        </p:txBody>
      </p:sp>
    </p:spTree>
    <p:extLst>
      <p:ext uri="{BB962C8B-B14F-4D97-AF65-F5344CB8AC3E}">
        <p14:creationId xmlns:p14="http://schemas.microsoft.com/office/powerpoint/2010/main" val="25964801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Practice activity (optional): Spend three minutes considering 2-3 of these core personal values listed here (or another you choose. Why is this value important to you? Why is this value also important for supporting pro-environmental change?</a:t>
            </a:r>
          </a:p>
          <a:p>
            <a:endParaRPr lang="en-AU" dirty="0"/>
          </a:p>
        </p:txBody>
      </p:sp>
      <p:sp>
        <p:nvSpPr>
          <p:cNvPr id="4" name="Slide Number Placeholder 3"/>
          <p:cNvSpPr>
            <a:spLocks noGrp="1"/>
          </p:cNvSpPr>
          <p:nvPr>
            <p:ph type="sldNum" sz="quarter" idx="5"/>
          </p:nvPr>
        </p:nvSpPr>
        <p:spPr/>
        <p:txBody>
          <a:bodyPr/>
          <a:lstStyle/>
          <a:p>
            <a:fld id="{00353D2E-1E1A-46FA-A8DD-CBF7E9E162D0}" type="slidenum">
              <a:rPr lang="en-AU" smtClean="0"/>
              <a:t>10</a:t>
            </a:fld>
            <a:endParaRPr lang="en-AU"/>
          </a:p>
        </p:txBody>
      </p:sp>
    </p:spTree>
    <p:extLst>
      <p:ext uri="{BB962C8B-B14F-4D97-AF65-F5344CB8AC3E}">
        <p14:creationId xmlns:p14="http://schemas.microsoft.com/office/powerpoint/2010/main" val="5075977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Dialogue:</a:t>
            </a:r>
          </a:p>
          <a:p>
            <a:endParaRPr lang="en-GB" dirty="0"/>
          </a:p>
          <a:p>
            <a:pPr>
              <a:lnSpc>
                <a:spcPct val="107000"/>
              </a:lnSpc>
              <a:spcAft>
                <a:spcPts val="800"/>
              </a:spcAft>
            </a:pPr>
            <a:r>
              <a:rPr lang="en-GB" sz="1800" dirty="0">
                <a:effectLst/>
                <a:latin typeface="Aptos" panose="020B0004020202020204" pitchFamily="34" charset="0"/>
                <a:ea typeface="Aptos" panose="020B0004020202020204" pitchFamily="34" charset="0"/>
                <a:cs typeface="Times New Roman" panose="02020603050405020304" pitchFamily="18" charset="0"/>
              </a:rPr>
              <a:t>For the Pathway to Planetary Health, the key is </a:t>
            </a:r>
            <a:r>
              <a:rPr lang="en-GB" sz="1800" b="1" dirty="0">
                <a:effectLst/>
                <a:latin typeface="Aptos" panose="020B0004020202020204" pitchFamily="34" charset="0"/>
                <a:ea typeface="Aptos" panose="020B0004020202020204" pitchFamily="34" charset="0"/>
                <a:cs typeface="Times New Roman" panose="02020603050405020304" pitchFamily="18" charset="0"/>
              </a:rPr>
              <a:t>start,</a:t>
            </a:r>
            <a:r>
              <a:rPr lang="en-GB" sz="1800" dirty="0">
                <a:effectLst/>
                <a:latin typeface="Aptos" panose="020B0004020202020204" pitchFamily="34" charset="0"/>
                <a:ea typeface="Aptos" panose="020B0004020202020204" pitchFamily="34" charset="0"/>
                <a:cs typeface="Times New Roman" panose="02020603050405020304" pitchFamily="18" charset="0"/>
              </a:rPr>
              <a:t> wherever and however you can. Action is making a </a:t>
            </a:r>
            <a:r>
              <a:rPr lang="en-GB" sz="1800" b="1" dirty="0">
                <a:effectLst/>
                <a:latin typeface="Aptos" panose="020B0004020202020204" pitchFamily="34" charset="0"/>
                <a:ea typeface="Aptos" panose="020B0004020202020204" pitchFamily="34" charset="0"/>
                <a:cs typeface="Times New Roman" panose="02020603050405020304" pitchFamily="18" charset="0"/>
              </a:rPr>
              <a:t>commitment </a:t>
            </a:r>
            <a:r>
              <a:rPr lang="en-GB" sz="1800" dirty="0">
                <a:effectLst/>
                <a:latin typeface="Aptos" panose="020B0004020202020204" pitchFamily="34" charset="0"/>
                <a:ea typeface="Aptos" panose="020B0004020202020204" pitchFamily="34" charset="0"/>
                <a:cs typeface="Times New Roman" panose="02020603050405020304" pitchFamily="18" charset="0"/>
              </a:rPr>
              <a:t>and moving from ‘I know’ to ‘I do.’ This </a:t>
            </a:r>
            <a:r>
              <a:rPr lang="en-GB" sz="1800" b="1" dirty="0">
                <a:effectLst/>
                <a:latin typeface="Aptos" panose="020B0004020202020204" pitchFamily="34" charset="0"/>
                <a:ea typeface="Aptos" panose="020B0004020202020204" pitchFamily="34" charset="0"/>
                <a:cs typeface="Times New Roman" panose="02020603050405020304" pitchFamily="18" charset="0"/>
              </a:rPr>
              <a:t>shift</a:t>
            </a:r>
            <a:r>
              <a:rPr lang="en-GB" sz="1800" dirty="0">
                <a:effectLst/>
                <a:latin typeface="Aptos" panose="020B0004020202020204" pitchFamily="34" charset="0"/>
                <a:ea typeface="Aptos" panose="020B0004020202020204" pitchFamily="34" charset="0"/>
                <a:cs typeface="Times New Roman" panose="02020603050405020304" pitchFamily="18" charset="0"/>
              </a:rPr>
              <a:t> can be </a:t>
            </a:r>
            <a:r>
              <a:rPr lang="en-GB" sz="1800" b="1" dirty="0">
                <a:effectLst/>
                <a:latin typeface="Aptos" panose="020B0004020202020204" pitchFamily="34" charset="0"/>
                <a:ea typeface="Aptos" panose="020B0004020202020204" pitchFamily="34" charset="0"/>
                <a:cs typeface="Times New Roman" panose="02020603050405020304" pitchFamily="18" charset="0"/>
              </a:rPr>
              <a:t>achieved</a:t>
            </a:r>
            <a:r>
              <a:rPr lang="en-GB" sz="1800" dirty="0">
                <a:effectLst/>
                <a:latin typeface="Aptos" panose="020B0004020202020204" pitchFamily="34" charset="0"/>
                <a:ea typeface="Aptos" panose="020B0004020202020204" pitchFamily="34" charset="0"/>
                <a:cs typeface="Times New Roman" panose="02020603050405020304" pitchFamily="18" charset="0"/>
              </a:rPr>
              <a:t> by building on our successes and finding useful information and resources that can be </a:t>
            </a:r>
            <a:r>
              <a:rPr lang="en-GB" sz="1800" b="1" dirty="0">
                <a:effectLst/>
                <a:latin typeface="Aptos" panose="020B0004020202020204" pitchFamily="34" charset="0"/>
                <a:ea typeface="Aptos" panose="020B0004020202020204" pitchFamily="34" charset="0"/>
                <a:cs typeface="Times New Roman" panose="02020603050405020304" pitchFamily="18" charset="0"/>
              </a:rPr>
              <a:t>translated </a:t>
            </a:r>
            <a:r>
              <a:rPr lang="en-GB" sz="1800" dirty="0">
                <a:effectLst/>
                <a:latin typeface="Aptos" panose="020B0004020202020204" pitchFamily="34" charset="0"/>
                <a:ea typeface="Aptos" panose="020B0004020202020204" pitchFamily="34" charset="0"/>
                <a:cs typeface="Times New Roman" panose="02020603050405020304" pitchFamily="18" charset="0"/>
              </a:rPr>
              <a:t>into positive action. </a:t>
            </a:r>
          </a:p>
          <a:p>
            <a:pPr>
              <a:lnSpc>
                <a:spcPct val="107000"/>
              </a:lnSpc>
              <a:spcAft>
                <a:spcPts val="800"/>
              </a:spcAft>
            </a:pPr>
            <a:endParaRPr lang="en-AU" sz="18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GB" sz="1800" dirty="0">
                <a:effectLst/>
                <a:latin typeface="Aptos" panose="020B0004020202020204" pitchFamily="34" charset="0"/>
                <a:ea typeface="Aptos" panose="020B0004020202020204" pitchFamily="34" charset="0"/>
                <a:cs typeface="Times New Roman" panose="02020603050405020304" pitchFamily="18" charset="0"/>
              </a:rPr>
              <a:t>For example, Po decides to switch to a new food product by a family-owned, net-zero business which is made sustainably and ethically. Although the product is slightly more expensive, the price is fair, and the product is tastier so she needs less. Because she eats it regularly in her diet it’s an effective, impactful switch and, for pro-environmental change more broadly, meaningful, actionable steps are important.</a:t>
            </a:r>
            <a:endParaRPr lang="en-AU" sz="18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00353D2E-1E1A-46FA-A8DD-CBF7E9E162D0}" type="slidenum">
              <a:rPr lang="en-AU" smtClean="0"/>
              <a:t>11</a:t>
            </a:fld>
            <a:endParaRPr lang="en-AU"/>
          </a:p>
        </p:txBody>
      </p:sp>
    </p:spTree>
    <p:extLst>
      <p:ext uri="{BB962C8B-B14F-4D97-AF65-F5344CB8AC3E}">
        <p14:creationId xmlns:p14="http://schemas.microsoft.com/office/powerpoint/2010/main" val="30798984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Practice activity (optional): Spend three minutes choosing one action from the list (or make your own) that you can commit to straight away and write it down as a pledge (and place it somewhere you can see it). I will …. . </a:t>
            </a:r>
          </a:p>
          <a:p>
            <a:endParaRPr lang="en-GB" dirty="0"/>
          </a:p>
          <a:p>
            <a:r>
              <a:rPr lang="en-GB" dirty="0"/>
              <a:t>https://www.un.org/actnow and PlanEATary quest coming.</a:t>
            </a:r>
          </a:p>
          <a:p>
            <a:endParaRPr lang="en-GB" dirty="0"/>
          </a:p>
          <a:p>
            <a:r>
              <a:rPr lang="en-GB" dirty="0"/>
              <a:t>This list is not exhaustive – for more ideas you can look at (choose two specific for audience)</a:t>
            </a:r>
          </a:p>
          <a:p>
            <a:r>
              <a:rPr lang="en-GB" dirty="0"/>
              <a:t>the Sustainable Development Goals indicators</a:t>
            </a:r>
          </a:p>
          <a:p>
            <a:r>
              <a:rPr lang="en-GB" dirty="0"/>
              <a:t>The lazy person’s guide to saving the world</a:t>
            </a:r>
          </a:p>
          <a:p>
            <a:r>
              <a:rPr lang="en-GB" dirty="0"/>
              <a:t>The International Congress of Dietetics Toolkit</a:t>
            </a:r>
          </a:p>
          <a:p>
            <a:r>
              <a:rPr lang="en-GB" dirty="0"/>
              <a:t>Other</a:t>
            </a:r>
          </a:p>
          <a:p>
            <a:r>
              <a:rPr lang="en-GB" dirty="0"/>
              <a:t>12</a:t>
            </a:r>
          </a:p>
          <a:p>
            <a:endParaRPr lang="en-AU" dirty="0"/>
          </a:p>
        </p:txBody>
      </p:sp>
      <p:sp>
        <p:nvSpPr>
          <p:cNvPr id="4" name="Slide Number Placeholder 3"/>
          <p:cNvSpPr>
            <a:spLocks noGrp="1"/>
          </p:cNvSpPr>
          <p:nvPr>
            <p:ph type="sldNum" sz="quarter" idx="5"/>
          </p:nvPr>
        </p:nvSpPr>
        <p:spPr/>
        <p:txBody>
          <a:bodyPr/>
          <a:lstStyle/>
          <a:p>
            <a:fld id="{00353D2E-1E1A-46FA-A8DD-CBF7E9E162D0}" type="slidenum">
              <a:rPr lang="en-AU" smtClean="0"/>
              <a:t>12</a:t>
            </a:fld>
            <a:endParaRPr lang="en-AU"/>
          </a:p>
        </p:txBody>
      </p:sp>
    </p:spTree>
    <p:extLst>
      <p:ext uri="{BB962C8B-B14F-4D97-AF65-F5344CB8AC3E}">
        <p14:creationId xmlns:p14="http://schemas.microsoft.com/office/powerpoint/2010/main" val="2003271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800" dirty="0">
                <a:effectLst/>
                <a:latin typeface="Aptos" panose="020B0004020202020204" pitchFamily="34" charset="0"/>
                <a:ea typeface="Aptos" panose="020B0004020202020204" pitchFamily="34" charset="0"/>
                <a:cs typeface="Times New Roman" panose="02020603050405020304" pitchFamily="18" charset="0"/>
              </a:rPr>
              <a:t>Dialogue:</a:t>
            </a:r>
          </a:p>
          <a:p>
            <a:pPr>
              <a:lnSpc>
                <a:spcPct val="107000"/>
              </a:lnSpc>
              <a:spcAft>
                <a:spcPts val="800"/>
              </a:spcAft>
            </a:pPr>
            <a:endParaRPr lang="en-GB" sz="18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GB" sz="1800" dirty="0">
                <a:effectLst/>
                <a:latin typeface="Aptos" panose="020B0004020202020204" pitchFamily="34" charset="0"/>
                <a:ea typeface="Aptos" panose="020B0004020202020204" pitchFamily="34" charset="0"/>
                <a:cs typeface="Times New Roman" panose="02020603050405020304" pitchFamily="18" charset="0"/>
              </a:rPr>
              <a:t>For the Pathway to Planetary Health, Ascension recognises that when undertaking pro-environmental change, it is normal - and expected - that you will experience anxiety, barriers and obstacles to </a:t>
            </a:r>
            <a:r>
              <a:rPr lang="en-GB" sz="1800" b="1" dirty="0">
                <a:effectLst/>
                <a:latin typeface="Aptos" panose="020B0004020202020204" pitchFamily="34" charset="0"/>
                <a:ea typeface="Aptos" panose="020B0004020202020204" pitchFamily="34" charset="0"/>
                <a:cs typeface="Times New Roman" panose="02020603050405020304" pitchFamily="18" charset="0"/>
              </a:rPr>
              <a:t>manage </a:t>
            </a:r>
            <a:r>
              <a:rPr lang="en-GB" sz="1800" dirty="0">
                <a:effectLst/>
                <a:latin typeface="Aptos" panose="020B0004020202020204" pitchFamily="34" charset="0"/>
                <a:ea typeface="Aptos" panose="020B0004020202020204" pitchFamily="34" charset="0"/>
                <a:cs typeface="Times New Roman" panose="02020603050405020304" pitchFamily="18" charset="0"/>
              </a:rPr>
              <a:t>and </a:t>
            </a:r>
            <a:r>
              <a:rPr lang="en-GB" sz="1800" b="1" dirty="0">
                <a:effectLst/>
                <a:latin typeface="Aptos" panose="020B0004020202020204" pitchFamily="34" charset="0"/>
                <a:ea typeface="Aptos" panose="020B0004020202020204" pitchFamily="34" charset="0"/>
                <a:cs typeface="Times New Roman" panose="02020603050405020304" pitchFamily="18" charset="0"/>
              </a:rPr>
              <a:t>overcome</a:t>
            </a:r>
            <a:r>
              <a:rPr lang="en-GB" sz="1800" dirty="0">
                <a:effectLst/>
                <a:latin typeface="Aptos" panose="020B0004020202020204" pitchFamily="34" charset="0"/>
                <a:ea typeface="Aptos" panose="020B0004020202020204" pitchFamily="34" charset="0"/>
                <a:cs typeface="Times New Roman" panose="02020603050405020304" pitchFamily="18" charset="0"/>
              </a:rPr>
              <a:t>. Self-care is important, and we know that one of the biggest antidotes to climate anxiety is climate action. We can </a:t>
            </a:r>
            <a:r>
              <a:rPr lang="en-GB" sz="1800" b="1" dirty="0">
                <a:effectLst/>
                <a:latin typeface="Aptos" panose="020B0004020202020204" pitchFamily="34" charset="0"/>
                <a:ea typeface="Aptos" panose="020B0004020202020204" pitchFamily="34" charset="0"/>
                <a:cs typeface="Times New Roman" panose="02020603050405020304" pitchFamily="18" charset="0"/>
              </a:rPr>
              <a:t>challenge </a:t>
            </a:r>
            <a:r>
              <a:rPr lang="en-GB" sz="1800" dirty="0">
                <a:effectLst/>
                <a:latin typeface="Aptos" panose="020B0004020202020204" pitchFamily="34" charset="0"/>
                <a:ea typeface="Aptos" panose="020B0004020202020204" pitchFamily="34" charset="0"/>
                <a:cs typeface="Times New Roman" panose="02020603050405020304" pitchFamily="18" charset="0"/>
              </a:rPr>
              <a:t>the status quo and </a:t>
            </a:r>
            <a:r>
              <a:rPr lang="en-GB" sz="1800" b="1" dirty="0">
                <a:effectLst/>
                <a:latin typeface="Aptos" panose="020B0004020202020204" pitchFamily="34" charset="0"/>
                <a:ea typeface="Aptos" panose="020B0004020202020204" pitchFamily="34" charset="0"/>
                <a:cs typeface="Times New Roman" panose="02020603050405020304" pitchFamily="18" charset="0"/>
              </a:rPr>
              <a:t>build</a:t>
            </a:r>
            <a:r>
              <a:rPr lang="en-GB" sz="1800" dirty="0">
                <a:effectLst/>
                <a:latin typeface="Aptos" panose="020B0004020202020204" pitchFamily="34" charset="0"/>
                <a:ea typeface="Aptos" panose="020B0004020202020204" pitchFamily="34" charset="0"/>
                <a:cs typeface="Times New Roman" panose="02020603050405020304" pitchFamily="18" charset="0"/>
              </a:rPr>
              <a:t> success</a:t>
            </a:r>
            <a:r>
              <a:rPr lang="en-GB" sz="1800" b="1" dirty="0">
                <a:effectLst/>
                <a:latin typeface="Aptos" panose="020B0004020202020204" pitchFamily="34" charset="0"/>
                <a:ea typeface="Aptos" panose="020B0004020202020204" pitchFamily="34" charset="0"/>
                <a:cs typeface="Times New Roman" panose="02020603050405020304" pitchFamily="18" charset="0"/>
              </a:rPr>
              <a:t> </a:t>
            </a:r>
            <a:r>
              <a:rPr lang="en-GB" sz="1800" dirty="0">
                <a:effectLst/>
                <a:latin typeface="Aptos" panose="020B0004020202020204" pitchFamily="34" charset="0"/>
                <a:ea typeface="Aptos" panose="020B0004020202020204" pitchFamily="34" charset="0"/>
                <a:cs typeface="Times New Roman" panose="02020603050405020304" pitchFamily="18" charset="0"/>
              </a:rPr>
              <a:t>and </a:t>
            </a:r>
            <a:r>
              <a:rPr lang="en-GB" sz="1800" b="1" dirty="0">
                <a:effectLst/>
                <a:latin typeface="Aptos" panose="020B0004020202020204" pitchFamily="34" charset="0"/>
                <a:ea typeface="Aptos" panose="020B0004020202020204" pitchFamily="34" charset="0"/>
                <a:cs typeface="Times New Roman" panose="02020603050405020304" pitchFamily="18" charset="0"/>
              </a:rPr>
              <a:t>progress</a:t>
            </a:r>
            <a:r>
              <a:rPr lang="en-GB" sz="1800" dirty="0">
                <a:effectLst/>
                <a:latin typeface="Aptos" panose="020B0004020202020204" pitchFamily="34" charset="0"/>
                <a:ea typeface="Aptos" panose="020B0004020202020204" pitchFamily="34" charset="0"/>
                <a:cs typeface="Times New Roman" panose="02020603050405020304" pitchFamily="18" charset="0"/>
              </a:rPr>
              <a:t>, for example from smaller to bigger, personal to collective, local to global, simple to challenging, and reactive to proactive. </a:t>
            </a:r>
          </a:p>
          <a:p>
            <a:pPr>
              <a:lnSpc>
                <a:spcPct val="107000"/>
              </a:lnSpc>
              <a:spcAft>
                <a:spcPts val="800"/>
              </a:spcAft>
            </a:pPr>
            <a:endParaRPr lang="en-GB" sz="18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AU" sz="1800" dirty="0">
                <a:effectLst/>
                <a:latin typeface="Aptos" panose="020B0004020202020204" pitchFamily="34" charset="0"/>
                <a:ea typeface="Aptos" panose="020B0004020202020204" pitchFamily="34" charset="0"/>
                <a:cs typeface="Times New Roman" panose="02020603050405020304" pitchFamily="18" charset="0"/>
              </a:rPr>
              <a:t>For example, Krista advocates for pro-environmental change in her workplace but meets resistance from her managers. She feels anxious and angry; but realises she can focus on changes in her own home including decreasing her power use, composting, and choosing ethical and environmental gifts. She feels more positive and starts to talk with like-minded people in her workplace about her new skills and knowledge. For pro-environmental change, there are external factors that will also drive positive change and in this case, Krista is invited to support her workplace transition.</a:t>
            </a:r>
          </a:p>
        </p:txBody>
      </p:sp>
      <p:sp>
        <p:nvSpPr>
          <p:cNvPr id="4" name="Slide Number Placeholder 3"/>
          <p:cNvSpPr>
            <a:spLocks noGrp="1"/>
          </p:cNvSpPr>
          <p:nvPr>
            <p:ph type="sldNum" sz="quarter" idx="5"/>
          </p:nvPr>
        </p:nvSpPr>
        <p:spPr/>
        <p:txBody>
          <a:bodyPr/>
          <a:lstStyle/>
          <a:p>
            <a:fld id="{00353D2E-1E1A-46FA-A8DD-CBF7E9E162D0}" type="slidenum">
              <a:rPr lang="en-AU" smtClean="0"/>
              <a:t>13</a:t>
            </a:fld>
            <a:endParaRPr lang="en-AU"/>
          </a:p>
        </p:txBody>
      </p:sp>
    </p:spTree>
    <p:extLst>
      <p:ext uri="{BB962C8B-B14F-4D97-AF65-F5344CB8AC3E}">
        <p14:creationId xmlns:p14="http://schemas.microsoft.com/office/powerpoint/2010/main" val="32873052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Practice activity (optional): Spend three minutes considering a problem you have overcome which seemed major at the time. Consider two essential factors or strategies that helped you overcome it. Discuss with your peers and the group – how can this be applied to Planetary Health progress? </a:t>
            </a:r>
          </a:p>
          <a:p>
            <a:endParaRPr lang="en-GB" dirty="0"/>
          </a:p>
          <a:p>
            <a:r>
              <a:rPr lang="en-GB" dirty="0"/>
              <a:t>(Example factors or strategies – identify the problem, learn and research the problem, seek support/align with others, set goals/be organised, problem-solving, limit negative influences and information, celebrate small wins, practice positivity and gratitude) </a:t>
            </a:r>
          </a:p>
          <a:p>
            <a:endParaRPr lang="en-AU" dirty="0"/>
          </a:p>
        </p:txBody>
      </p:sp>
      <p:sp>
        <p:nvSpPr>
          <p:cNvPr id="4" name="Slide Number Placeholder 3"/>
          <p:cNvSpPr>
            <a:spLocks noGrp="1"/>
          </p:cNvSpPr>
          <p:nvPr>
            <p:ph type="sldNum" sz="quarter" idx="5"/>
          </p:nvPr>
        </p:nvSpPr>
        <p:spPr/>
        <p:txBody>
          <a:bodyPr/>
          <a:lstStyle/>
          <a:p>
            <a:fld id="{00353D2E-1E1A-46FA-A8DD-CBF7E9E162D0}" type="slidenum">
              <a:rPr lang="en-AU" smtClean="0"/>
              <a:t>14</a:t>
            </a:fld>
            <a:endParaRPr lang="en-AU"/>
          </a:p>
        </p:txBody>
      </p:sp>
    </p:spTree>
    <p:extLst>
      <p:ext uri="{BB962C8B-B14F-4D97-AF65-F5344CB8AC3E}">
        <p14:creationId xmlns:p14="http://schemas.microsoft.com/office/powerpoint/2010/main" val="23070274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AU" sz="1800" dirty="0">
                <a:effectLst/>
                <a:latin typeface="Aptos" panose="020B0004020202020204" pitchFamily="34" charset="0"/>
                <a:ea typeface="Aptos" panose="020B0004020202020204" pitchFamily="34" charset="0"/>
                <a:cs typeface="Times New Roman" panose="02020603050405020304" pitchFamily="18" charset="0"/>
              </a:rPr>
              <a:t>Dialogue:</a:t>
            </a:r>
          </a:p>
          <a:p>
            <a:pPr>
              <a:lnSpc>
                <a:spcPct val="107000"/>
              </a:lnSpc>
              <a:spcAft>
                <a:spcPts val="800"/>
              </a:spcAft>
            </a:pPr>
            <a:endParaRPr lang="en-AU" sz="18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AU" sz="1800" dirty="0">
                <a:effectLst/>
                <a:latin typeface="Aptos" panose="020B0004020202020204" pitchFamily="34" charset="0"/>
                <a:ea typeface="Aptos" panose="020B0004020202020204" pitchFamily="34" charset="0"/>
                <a:cs typeface="Times New Roman" panose="02020603050405020304" pitchFamily="18" charset="0"/>
              </a:rPr>
              <a:t>Alliance and Allyship relate to </a:t>
            </a:r>
            <a:r>
              <a:rPr lang="en-AU" sz="1800" b="1" dirty="0">
                <a:effectLst/>
                <a:latin typeface="Aptos" panose="020B0004020202020204" pitchFamily="34" charset="0"/>
                <a:ea typeface="Aptos" panose="020B0004020202020204" pitchFamily="34" charset="0"/>
                <a:cs typeface="Times New Roman" panose="02020603050405020304" pitchFamily="18" charset="0"/>
              </a:rPr>
              <a:t>supportive</a:t>
            </a:r>
            <a:r>
              <a:rPr lang="en-AU" sz="1800" dirty="0">
                <a:effectLst/>
                <a:latin typeface="Aptos" panose="020B0004020202020204" pitchFamily="34" charset="0"/>
                <a:ea typeface="Aptos" panose="020B0004020202020204" pitchFamily="34" charset="0"/>
                <a:cs typeface="Times New Roman" panose="02020603050405020304" pitchFamily="18" charset="0"/>
              </a:rPr>
              <a:t>, positive and safe </a:t>
            </a:r>
            <a:r>
              <a:rPr lang="en-AU" sz="1800" b="1" dirty="0">
                <a:effectLst/>
                <a:latin typeface="Aptos" panose="020B0004020202020204" pitchFamily="34" charset="0"/>
                <a:ea typeface="Aptos" panose="020B0004020202020204" pitchFamily="34" charset="0"/>
                <a:cs typeface="Times New Roman" panose="02020603050405020304" pitchFamily="18" charset="0"/>
              </a:rPr>
              <a:t>community</a:t>
            </a:r>
            <a:r>
              <a:rPr lang="en-AU" sz="1800" dirty="0">
                <a:effectLst/>
                <a:latin typeface="Aptos" panose="020B0004020202020204" pitchFamily="34" charset="0"/>
                <a:ea typeface="Aptos" panose="020B0004020202020204" pitchFamily="34" charset="0"/>
                <a:cs typeface="Times New Roman" panose="02020603050405020304" pitchFamily="18" charset="0"/>
              </a:rPr>
              <a:t> relationships, including recognising and addressing social injustices and practicing cultural safety. There is immense </a:t>
            </a:r>
            <a:r>
              <a:rPr lang="en-US" sz="1800" dirty="0">
                <a:effectLst/>
                <a:latin typeface="Aptos" panose="020B0004020202020204" pitchFamily="34" charset="0"/>
                <a:ea typeface="Aptos" panose="020B0004020202020204" pitchFamily="34" charset="0"/>
                <a:cs typeface="Times New Roman" panose="02020603050405020304" pitchFamily="18" charset="0"/>
              </a:rPr>
              <a:t>For the Pathway to Planetary Health, </a:t>
            </a:r>
            <a:r>
              <a:rPr lang="en-AU" sz="1800" dirty="0">
                <a:effectLst/>
                <a:latin typeface="Aptos" panose="020B0004020202020204" pitchFamily="34" charset="0"/>
                <a:ea typeface="Aptos" panose="020B0004020202020204" pitchFamily="34" charset="0"/>
                <a:cs typeface="Times New Roman" panose="02020603050405020304" pitchFamily="18" charset="0"/>
              </a:rPr>
              <a:t>Alliance and allyship relate to </a:t>
            </a:r>
            <a:r>
              <a:rPr lang="en-AU" sz="1800" b="1" dirty="0">
                <a:effectLst/>
                <a:latin typeface="Aptos" panose="020B0004020202020204" pitchFamily="34" charset="0"/>
                <a:ea typeface="Aptos" panose="020B0004020202020204" pitchFamily="34" charset="0"/>
                <a:cs typeface="Times New Roman" panose="02020603050405020304" pitchFamily="18" charset="0"/>
              </a:rPr>
              <a:t>supportive</a:t>
            </a:r>
            <a:r>
              <a:rPr lang="en-AU" sz="1800" dirty="0">
                <a:effectLst/>
                <a:latin typeface="Aptos" panose="020B0004020202020204" pitchFamily="34" charset="0"/>
                <a:ea typeface="Aptos" panose="020B0004020202020204" pitchFamily="34" charset="0"/>
                <a:cs typeface="Times New Roman" panose="02020603050405020304" pitchFamily="18" charset="0"/>
              </a:rPr>
              <a:t>, positive and safe </a:t>
            </a:r>
            <a:r>
              <a:rPr lang="en-AU" sz="1800" b="1" dirty="0">
                <a:effectLst/>
                <a:latin typeface="Aptos" panose="020B0004020202020204" pitchFamily="34" charset="0"/>
                <a:ea typeface="Aptos" panose="020B0004020202020204" pitchFamily="34" charset="0"/>
                <a:cs typeface="Times New Roman" panose="02020603050405020304" pitchFamily="18" charset="0"/>
              </a:rPr>
              <a:t>community</a:t>
            </a:r>
            <a:r>
              <a:rPr lang="en-AU" sz="1800" dirty="0">
                <a:effectLst/>
                <a:latin typeface="Aptos" panose="020B0004020202020204" pitchFamily="34" charset="0"/>
                <a:ea typeface="Aptos" panose="020B0004020202020204" pitchFamily="34" charset="0"/>
                <a:cs typeface="Times New Roman" panose="02020603050405020304" pitchFamily="18" charset="0"/>
              </a:rPr>
              <a:t> relationships. There is immense power in people being global </a:t>
            </a:r>
            <a:r>
              <a:rPr lang="en-AU" sz="1800" b="1" dirty="0">
                <a:effectLst/>
                <a:latin typeface="Aptos" panose="020B0004020202020204" pitchFamily="34" charset="0"/>
                <a:ea typeface="Aptos" panose="020B0004020202020204" pitchFamily="34" charset="0"/>
                <a:cs typeface="Times New Roman" panose="02020603050405020304" pitchFamily="18" charset="0"/>
              </a:rPr>
              <a:t>citizens</a:t>
            </a:r>
            <a:r>
              <a:rPr lang="en-AU" sz="1800" dirty="0">
                <a:effectLst/>
                <a:latin typeface="Aptos" panose="020B0004020202020204" pitchFamily="34" charset="0"/>
                <a:ea typeface="Aptos" panose="020B0004020202020204" pitchFamily="34" charset="0"/>
                <a:cs typeface="Times New Roman" panose="02020603050405020304" pitchFamily="18" charset="0"/>
              </a:rPr>
              <a:t> as part of a bigger pro-environmental social movement. </a:t>
            </a:r>
            <a:r>
              <a:rPr lang="en-AU" sz="1800" b="1" dirty="0">
                <a:effectLst/>
                <a:latin typeface="Aptos" panose="020B0004020202020204" pitchFamily="34" charset="0"/>
                <a:ea typeface="Aptos" panose="020B0004020202020204" pitchFamily="34" charset="0"/>
                <a:cs typeface="Times New Roman" panose="02020603050405020304" pitchFamily="18" charset="0"/>
              </a:rPr>
              <a:t>Collaboration </a:t>
            </a:r>
            <a:r>
              <a:rPr lang="en-AU" sz="1800" dirty="0">
                <a:effectLst/>
                <a:latin typeface="Aptos" panose="020B0004020202020204" pitchFamily="34" charset="0"/>
                <a:ea typeface="Aptos" panose="020B0004020202020204" pitchFamily="34" charset="0"/>
                <a:cs typeface="Times New Roman" panose="02020603050405020304" pitchFamily="18" charset="0"/>
              </a:rPr>
              <a:t>and </a:t>
            </a:r>
            <a:r>
              <a:rPr lang="en-AU" sz="1800" b="1" dirty="0">
                <a:effectLst/>
                <a:latin typeface="Aptos" panose="020B0004020202020204" pitchFamily="34" charset="0"/>
                <a:ea typeface="Aptos" panose="020B0004020202020204" pitchFamily="34" charset="0"/>
                <a:cs typeface="Times New Roman" panose="02020603050405020304" pitchFamily="18" charset="0"/>
              </a:rPr>
              <a:t>representation </a:t>
            </a:r>
            <a:r>
              <a:rPr lang="en-AU" sz="1800" dirty="0">
                <a:effectLst/>
                <a:latin typeface="Aptos" panose="020B0004020202020204" pitchFamily="34" charset="0"/>
                <a:ea typeface="Aptos" panose="020B0004020202020204" pitchFamily="34" charset="0"/>
                <a:cs typeface="Times New Roman" panose="02020603050405020304" pitchFamily="18" charset="0"/>
              </a:rPr>
              <a:t>can</a:t>
            </a:r>
            <a:r>
              <a:rPr lang="en-AU" sz="1800" b="1" dirty="0">
                <a:effectLst/>
                <a:latin typeface="Aptos" panose="020B0004020202020204" pitchFamily="34" charset="0"/>
                <a:ea typeface="Aptos" panose="020B0004020202020204" pitchFamily="34" charset="0"/>
                <a:cs typeface="Times New Roman" panose="02020603050405020304" pitchFamily="18" charset="0"/>
              </a:rPr>
              <a:t> </a:t>
            </a:r>
            <a:r>
              <a:rPr lang="en-AU" sz="1800" dirty="0">
                <a:effectLst/>
                <a:latin typeface="Aptos" panose="020B0004020202020204" pitchFamily="34" charset="0"/>
                <a:ea typeface="Aptos" panose="020B0004020202020204" pitchFamily="34" charset="0"/>
                <a:cs typeface="Times New Roman" panose="02020603050405020304" pitchFamily="18" charset="0"/>
              </a:rPr>
              <a:t>change our world view and how we do things. To practice allyship, it is important to respect and include our First Nations peoples’ knowledge and leadership in planetary health.</a:t>
            </a:r>
          </a:p>
          <a:p>
            <a:pPr>
              <a:lnSpc>
                <a:spcPct val="107000"/>
              </a:lnSpc>
              <a:spcAft>
                <a:spcPts val="800"/>
              </a:spcAft>
            </a:pPr>
            <a:endParaRPr lang="en-AU" sz="18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AU" sz="1800" dirty="0">
                <a:effectLst/>
                <a:latin typeface="Aptos" panose="020B0004020202020204" pitchFamily="34" charset="0"/>
                <a:ea typeface="Aptos" panose="020B0004020202020204" pitchFamily="34" charset="0"/>
                <a:cs typeface="Times New Roman" panose="02020603050405020304" pitchFamily="18" charset="0"/>
              </a:rPr>
              <a:t>For example, Zain works in a hospital and is becoming increasingly frustrated with food waste, which is a major environmental issue. He discusses it with his colleague Anni, and they start to co-conspire and advocate successfully to form an environmental committee. They collaborate with another hospital and join an environmental organisation which supports their efforts. </a:t>
            </a:r>
            <a:r>
              <a:rPr lang="en-US" sz="1800" dirty="0">
                <a:effectLst/>
                <a:latin typeface="Aptos" panose="020B0004020202020204" pitchFamily="34" charset="0"/>
                <a:ea typeface="Aptos" panose="020B0004020202020204" pitchFamily="34" charset="0"/>
                <a:cs typeface="Times New Roman" panose="02020603050405020304" pitchFamily="18" charset="0"/>
              </a:rPr>
              <a:t>For pro-environmental change, hu</a:t>
            </a:r>
            <a:r>
              <a:rPr lang="en-AU" sz="1800" dirty="0">
                <a:effectLst/>
                <a:latin typeface="Aptos" panose="020B0004020202020204" pitchFamily="34" charset="0"/>
                <a:ea typeface="Aptos" panose="020B0004020202020204" pitchFamily="34" charset="0"/>
                <a:cs typeface="Times New Roman" panose="02020603050405020304" pitchFamily="18" charset="0"/>
              </a:rPr>
              <a:t>mans are natural followers, and </a:t>
            </a:r>
            <a:r>
              <a:rPr lang="en-US" sz="1800" dirty="0">
                <a:effectLst/>
                <a:latin typeface="Aptos" panose="020B0004020202020204" pitchFamily="34" charset="0"/>
                <a:ea typeface="Aptos" panose="020B0004020202020204" pitchFamily="34" charset="0"/>
                <a:cs typeface="Times New Roman" panose="02020603050405020304" pitchFamily="18" charset="0"/>
              </a:rPr>
              <a:t>we can all have a role in supporting the transformational change that is already happening. </a:t>
            </a:r>
            <a:endParaRPr lang="en-AU" sz="1800" dirty="0">
              <a:effectLst/>
              <a:latin typeface="Aptos" panose="020B0004020202020204" pitchFamily="34" charset="0"/>
              <a:ea typeface="Aptos" panose="020B0004020202020204" pitchFamily="34" charset="0"/>
              <a:cs typeface="Times New Roman" panose="02020603050405020304" pitchFamily="18" charset="0"/>
            </a:endParaRPr>
          </a:p>
          <a:p>
            <a:endParaRPr lang="en-AU" dirty="0"/>
          </a:p>
          <a:p>
            <a:endParaRPr lang="en-AU" dirty="0"/>
          </a:p>
        </p:txBody>
      </p:sp>
      <p:sp>
        <p:nvSpPr>
          <p:cNvPr id="4" name="Slide Number Placeholder 3"/>
          <p:cNvSpPr>
            <a:spLocks noGrp="1"/>
          </p:cNvSpPr>
          <p:nvPr>
            <p:ph type="sldNum" sz="quarter" idx="5"/>
          </p:nvPr>
        </p:nvSpPr>
        <p:spPr/>
        <p:txBody>
          <a:bodyPr/>
          <a:lstStyle/>
          <a:p>
            <a:fld id="{00353D2E-1E1A-46FA-A8DD-CBF7E9E162D0}" type="slidenum">
              <a:rPr lang="en-AU" smtClean="0"/>
              <a:t>15</a:t>
            </a:fld>
            <a:endParaRPr lang="en-AU"/>
          </a:p>
        </p:txBody>
      </p:sp>
    </p:spTree>
    <p:extLst>
      <p:ext uri="{BB962C8B-B14F-4D97-AF65-F5344CB8AC3E}">
        <p14:creationId xmlns:p14="http://schemas.microsoft.com/office/powerpoint/2010/main" val="42936547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t>Practice activity (optional): Story telling is an important component of many cultures – including Indigenous and First Nations cultures - and can assist in forging connections and meanings. Reflect on a story you wish to tell on something that has impacted you relating to planetary health, environmental sustainability or climate change. It may have been something you have seen or have been told, and it may be positive or negative. Tell that story to your peer. For a moment when we finish, reflect on the power of understanding others world view and knowledges by listening, and also the power and connectivity felt when we all begin to share and tell our stories. </a:t>
            </a:r>
          </a:p>
          <a:p>
            <a:endParaRPr lang="en-AU" dirty="0"/>
          </a:p>
          <a:p>
            <a:endParaRPr lang="en-AU" dirty="0"/>
          </a:p>
        </p:txBody>
      </p:sp>
      <p:sp>
        <p:nvSpPr>
          <p:cNvPr id="4" name="Slide Number Placeholder 3"/>
          <p:cNvSpPr>
            <a:spLocks noGrp="1"/>
          </p:cNvSpPr>
          <p:nvPr>
            <p:ph type="sldNum" sz="quarter" idx="5"/>
          </p:nvPr>
        </p:nvSpPr>
        <p:spPr/>
        <p:txBody>
          <a:bodyPr/>
          <a:lstStyle/>
          <a:p>
            <a:fld id="{00353D2E-1E1A-46FA-A8DD-CBF7E9E162D0}" type="slidenum">
              <a:rPr lang="en-AU" smtClean="0"/>
              <a:t>16</a:t>
            </a:fld>
            <a:endParaRPr lang="en-AU"/>
          </a:p>
        </p:txBody>
      </p:sp>
    </p:spTree>
    <p:extLst>
      <p:ext uri="{BB962C8B-B14F-4D97-AF65-F5344CB8AC3E}">
        <p14:creationId xmlns:p14="http://schemas.microsoft.com/office/powerpoint/2010/main" val="204618663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sz="1800" dirty="0">
                <a:effectLst/>
                <a:latin typeface="Aptos" panose="020B0004020202020204" pitchFamily="34" charset="0"/>
                <a:ea typeface="Aptos" panose="020B0004020202020204" pitchFamily="34" charset="0"/>
                <a:cs typeface="Times New Roman" panose="02020603050405020304" pitchFamily="18" charset="0"/>
              </a:rPr>
              <a:t>Dialogue:</a:t>
            </a:r>
          </a:p>
          <a:p>
            <a:pPr>
              <a:lnSpc>
                <a:spcPct val="107000"/>
              </a:lnSpc>
              <a:spcAft>
                <a:spcPts val="800"/>
              </a:spcAft>
            </a:pPr>
            <a:endParaRPr lang="en-US" sz="18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US" sz="1800" dirty="0">
                <a:effectLst/>
                <a:latin typeface="Aptos" panose="020B0004020202020204" pitchFamily="34" charset="0"/>
                <a:ea typeface="Aptos" panose="020B0004020202020204" pitchFamily="34" charset="0"/>
                <a:cs typeface="Times New Roman" panose="02020603050405020304" pitchFamily="18" charset="0"/>
              </a:rPr>
              <a:t>For the Pathway to Planetary Health, Advocacy and Activism is about persuading positive pro-environmental change. Because climate change and environmental degradation exacerbates social inequalities, it includes </a:t>
            </a:r>
            <a:r>
              <a:rPr lang="en-US" sz="1800" b="1" dirty="0">
                <a:effectLst/>
                <a:latin typeface="Aptos" panose="020B0004020202020204" pitchFamily="34" charset="0"/>
                <a:ea typeface="Aptos" panose="020B0004020202020204" pitchFamily="34" charset="0"/>
                <a:cs typeface="Times New Roman" panose="02020603050405020304" pitchFamily="18" charset="0"/>
              </a:rPr>
              <a:t>empowering </a:t>
            </a:r>
            <a:r>
              <a:rPr lang="en-US" sz="1800" dirty="0">
                <a:effectLst/>
                <a:latin typeface="Aptos" panose="020B0004020202020204" pitchFamily="34" charset="0"/>
                <a:ea typeface="Aptos" panose="020B0004020202020204" pitchFamily="34" charset="0"/>
                <a:cs typeface="Times New Roman" panose="02020603050405020304" pitchFamily="18" charset="0"/>
              </a:rPr>
              <a:t>and </a:t>
            </a:r>
            <a:r>
              <a:rPr lang="en-US" sz="1800" b="1" dirty="0">
                <a:effectLst/>
                <a:latin typeface="Aptos" panose="020B0004020202020204" pitchFamily="34" charset="0"/>
                <a:ea typeface="Aptos" panose="020B0004020202020204" pitchFamily="34" charset="0"/>
                <a:cs typeface="Times New Roman" panose="02020603050405020304" pitchFamily="18" charset="0"/>
              </a:rPr>
              <a:t>co-designing </a:t>
            </a:r>
            <a:r>
              <a:rPr lang="en-US" sz="1800" dirty="0">
                <a:effectLst/>
                <a:latin typeface="Aptos" panose="020B0004020202020204" pitchFamily="34" charset="0"/>
                <a:ea typeface="Aptos" panose="020B0004020202020204" pitchFamily="34" charset="0"/>
                <a:cs typeface="Times New Roman" panose="02020603050405020304" pitchFamily="18" charset="0"/>
              </a:rPr>
              <a:t>solutions with impacted communities. Advocacy and activism </a:t>
            </a:r>
            <a:r>
              <a:rPr lang="en-US" sz="1800" b="1" dirty="0">
                <a:effectLst/>
                <a:latin typeface="Aptos" panose="020B0004020202020204" pitchFamily="34" charset="0"/>
                <a:ea typeface="Aptos" panose="020B0004020202020204" pitchFamily="34" charset="0"/>
                <a:cs typeface="Times New Roman" panose="02020603050405020304" pitchFamily="18" charset="0"/>
              </a:rPr>
              <a:t>transform </a:t>
            </a:r>
            <a:r>
              <a:rPr lang="en-US" sz="1800" dirty="0">
                <a:effectLst/>
                <a:latin typeface="Aptos" panose="020B0004020202020204" pitchFamily="34" charset="0"/>
                <a:ea typeface="Aptos" panose="020B0004020202020204" pitchFamily="34" charset="0"/>
                <a:cs typeface="Times New Roman" panose="02020603050405020304" pitchFamily="18" charset="0"/>
              </a:rPr>
              <a:t>the status quo, and the two terms are similar but different. Advocacy is within usual norms, structures and processes and is a more ‘comfortable’ pathway. Activism is often more </a:t>
            </a:r>
            <a:r>
              <a:rPr lang="en-US" sz="1800" b="1" dirty="0">
                <a:effectLst/>
                <a:latin typeface="Aptos" panose="020B0004020202020204" pitchFamily="34" charset="0"/>
                <a:ea typeface="Aptos" panose="020B0004020202020204" pitchFamily="34" charset="0"/>
                <a:cs typeface="Times New Roman" panose="02020603050405020304" pitchFamily="18" charset="0"/>
              </a:rPr>
              <a:t>disruptive; </a:t>
            </a:r>
            <a:r>
              <a:rPr lang="en-US" sz="1800" dirty="0">
                <a:effectLst/>
                <a:latin typeface="Aptos" panose="020B0004020202020204" pitchFamily="34" charset="0"/>
                <a:ea typeface="Aptos" panose="020B0004020202020204" pitchFamily="34" charset="0"/>
                <a:cs typeface="Times New Roman" panose="02020603050405020304" pitchFamily="18" charset="0"/>
              </a:rPr>
              <a:t>it challenges existing norms and reflects the </a:t>
            </a:r>
            <a:r>
              <a:rPr lang="en-US" sz="1800" b="1" dirty="0">
                <a:effectLst/>
                <a:latin typeface="Aptos" panose="020B0004020202020204" pitchFamily="34" charset="0"/>
                <a:ea typeface="Aptos" panose="020B0004020202020204" pitchFamily="34" charset="0"/>
                <a:cs typeface="Times New Roman" panose="02020603050405020304" pitchFamily="18" charset="0"/>
              </a:rPr>
              <a:t>urgency</a:t>
            </a:r>
            <a:r>
              <a:rPr lang="en-US" sz="1800" dirty="0">
                <a:effectLst/>
                <a:latin typeface="Aptos" panose="020B0004020202020204" pitchFamily="34" charset="0"/>
                <a:ea typeface="Aptos" panose="020B0004020202020204" pitchFamily="34" charset="0"/>
                <a:cs typeface="Times New Roman" panose="02020603050405020304" pitchFamily="18" charset="0"/>
              </a:rPr>
              <a:t> of this issue.</a:t>
            </a:r>
          </a:p>
          <a:p>
            <a:pPr>
              <a:lnSpc>
                <a:spcPct val="107000"/>
              </a:lnSpc>
              <a:spcAft>
                <a:spcPts val="800"/>
              </a:spcAft>
            </a:pPr>
            <a:endParaRPr lang="en-AU" sz="18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US" sz="1800" dirty="0">
                <a:effectLst/>
                <a:latin typeface="Aptos" panose="020B0004020202020204" pitchFamily="34" charset="0"/>
                <a:ea typeface="Aptos" panose="020B0004020202020204" pitchFamily="34" charset="0"/>
                <a:cs typeface="Times New Roman" panose="02020603050405020304" pitchFamily="18" charset="0"/>
              </a:rPr>
              <a:t>For example, Rosa is an environmentally aware student and community member. She decides to join a local environmental group and learns that many people feel helpless and that they are not being heard. Rosa gains a trusted, informal mentor and learns that as youth, she is an important voice and is more powerful than she thinks. So, Rosa and 50 other people do a peaceful protest to her local council and education institution which gets media attention and starts key discussions. For pro-environmental change, people contribute in different ways but mobilizing together is one way to get heard quickly.</a:t>
            </a:r>
            <a:endParaRPr lang="en-AU" sz="1800" dirty="0">
              <a:effectLst/>
              <a:latin typeface="Aptos" panose="020B0004020202020204" pitchFamily="34" charset="0"/>
              <a:ea typeface="Aptos" panose="020B0004020202020204" pitchFamily="34" charset="0"/>
              <a:cs typeface="Times New Roman" panose="02020603050405020304" pitchFamily="18" charset="0"/>
            </a:endParaRPr>
          </a:p>
          <a:p>
            <a:endParaRPr lang="en-AU" dirty="0"/>
          </a:p>
        </p:txBody>
      </p:sp>
      <p:sp>
        <p:nvSpPr>
          <p:cNvPr id="4" name="Slide Number Placeholder 3"/>
          <p:cNvSpPr>
            <a:spLocks noGrp="1"/>
          </p:cNvSpPr>
          <p:nvPr>
            <p:ph type="sldNum" sz="quarter" idx="5"/>
          </p:nvPr>
        </p:nvSpPr>
        <p:spPr/>
        <p:txBody>
          <a:bodyPr/>
          <a:lstStyle/>
          <a:p>
            <a:fld id="{00353D2E-1E1A-46FA-A8DD-CBF7E9E162D0}" type="slidenum">
              <a:rPr lang="en-AU" smtClean="0"/>
              <a:t>17</a:t>
            </a:fld>
            <a:endParaRPr lang="en-AU"/>
          </a:p>
        </p:txBody>
      </p:sp>
    </p:spTree>
    <p:extLst>
      <p:ext uri="{BB962C8B-B14F-4D97-AF65-F5344CB8AC3E}">
        <p14:creationId xmlns:p14="http://schemas.microsoft.com/office/powerpoint/2010/main" val="66713404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t>Write a small piece of feedback in your phone now to a product or business that you aren’t happy with from an environmental perspective – if you are a dietitian, it may be a food product you just want some action on – for example, an unnecessary plastic sleeve on a cardboard pasta package as we really need to see what the pasta looks like, right! This can be a sentence or two it doesn’t have to be much, it just has to be something. Find their social media and post is as a comment, message or find their contacts and send them an email. If you want to go further and work with others, you can also start to follow groups who are doing collective work e.g. War on Waste.</a:t>
            </a:r>
          </a:p>
          <a:p>
            <a:endParaRPr lang="en-AU" dirty="0"/>
          </a:p>
        </p:txBody>
      </p:sp>
      <p:sp>
        <p:nvSpPr>
          <p:cNvPr id="4" name="Slide Number Placeholder 3"/>
          <p:cNvSpPr>
            <a:spLocks noGrp="1"/>
          </p:cNvSpPr>
          <p:nvPr>
            <p:ph type="sldNum" sz="quarter" idx="5"/>
          </p:nvPr>
        </p:nvSpPr>
        <p:spPr/>
        <p:txBody>
          <a:bodyPr/>
          <a:lstStyle/>
          <a:p>
            <a:fld id="{00353D2E-1E1A-46FA-A8DD-CBF7E9E162D0}" type="slidenum">
              <a:rPr lang="en-AU" smtClean="0"/>
              <a:t>18</a:t>
            </a:fld>
            <a:endParaRPr lang="en-AU"/>
          </a:p>
        </p:txBody>
      </p:sp>
    </p:spTree>
    <p:extLst>
      <p:ext uri="{BB962C8B-B14F-4D97-AF65-F5344CB8AC3E}">
        <p14:creationId xmlns:p14="http://schemas.microsoft.com/office/powerpoint/2010/main" val="412350425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800" dirty="0">
                <a:effectLst/>
                <a:latin typeface="Aptos" panose="020B0004020202020204" pitchFamily="34" charset="0"/>
                <a:ea typeface="Aptos" panose="020B0004020202020204" pitchFamily="34" charset="0"/>
                <a:cs typeface="Times New Roman" panose="02020603050405020304" pitchFamily="18" charset="0"/>
              </a:rPr>
              <a:t>The artwork featured within the Pathway to Planetary Health is by artist Jessie Mordey of </a:t>
            </a:r>
            <a:r>
              <a:rPr lang="en-GB" sz="1800" dirty="0" err="1">
                <a:effectLst/>
                <a:latin typeface="Aptos" panose="020B0004020202020204" pitchFamily="34" charset="0"/>
                <a:ea typeface="Aptos" panose="020B0004020202020204" pitchFamily="34" charset="0"/>
                <a:cs typeface="Times New Roman" panose="02020603050405020304" pitchFamily="18" charset="0"/>
              </a:rPr>
              <a:t>Zomered</a:t>
            </a:r>
            <a:r>
              <a:rPr lang="en-GB" sz="1800" dirty="0">
                <a:effectLst/>
                <a:latin typeface="Aptos" panose="020B0004020202020204" pitchFamily="34" charset="0"/>
                <a:ea typeface="Aptos" panose="020B0004020202020204" pitchFamily="34" charset="0"/>
                <a:cs typeface="Times New Roman" panose="02020603050405020304" pitchFamily="18" charset="0"/>
              </a:rPr>
              <a:t> Style. Jessie is a First Nations woman and likes to create traditional symbolic images that connect strongly with her Torres Strait Islander Heritage.  These images represent identity, Torres Strait Heritage, connection to ancestors, cultural storyline, community and connection to natural elements. The symbolism for each dimension is her interpretation of the dimension, for example, for Action the shark keeps moving forward and can adapt. The turtle in Agency includes stamina and survival with the sun for growth. The stars in ascension act as a compass to guide Islanders home. The clamshell for Alignment symbolises direction and connection to self and for Alliance and Allyship the flower and plant represent peace, trust, relationship and communication and the woven fish is meaningful for strength in bonding and moving together.</a:t>
            </a:r>
            <a:endParaRPr lang="en-AU" sz="18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GB" sz="1800" dirty="0">
                <a:effectLst/>
                <a:latin typeface="Aptos" panose="020B0004020202020204" pitchFamily="34" charset="0"/>
                <a:ea typeface="Aptos" panose="020B0004020202020204" pitchFamily="34" charset="0"/>
                <a:cs typeface="Times New Roman" panose="02020603050405020304" pitchFamily="18" charset="0"/>
              </a:rPr>
              <a:t> </a:t>
            </a:r>
            <a:endParaRPr lang="en-AU" sz="18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GB" sz="1800" dirty="0">
                <a:effectLst/>
                <a:latin typeface="Aptos" panose="020B0004020202020204" pitchFamily="34" charset="0"/>
                <a:ea typeface="Aptos" panose="020B0004020202020204" pitchFamily="34" charset="0"/>
                <a:cs typeface="Times New Roman" panose="02020603050405020304" pitchFamily="18" charset="0"/>
              </a:rPr>
              <a:t>Text - </a:t>
            </a:r>
            <a:r>
              <a:rPr lang="en-GB" sz="1800" i="1" dirty="0">
                <a:effectLst/>
                <a:latin typeface="Aptos" panose="020B0004020202020204" pitchFamily="34" charset="0"/>
                <a:ea typeface="Aptos" panose="020B0004020202020204" pitchFamily="34" charset="0"/>
                <a:cs typeface="Times New Roman" panose="02020603050405020304" pitchFamily="18" charset="0"/>
              </a:rPr>
              <a:t>This Tool Kit incorporates artwork by Jessie Mordey (</a:t>
            </a:r>
            <a:r>
              <a:rPr lang="en-GB" sz="1800" i="1" dirty="0" err="1">
                <a:effectLst/>
                <a:latin typeface="Aptos" panose="020B0004020202020204" pitchFamily="34" charset="0"/>
                <a:ea typeface="Aptos" panose="020B0004020202020204" pitchFamily="34" charset="0"/>
                <a:cs typeface="Times New Roman" panose="02020603050405020304" pitchFamily="18" charset="0"/>
              </a:rPr>
              <a:t>Zomered</a:t>
            </a:r>
            <a:r>
              <a:rPr lang="en-GB" sz="1800" i="1" dirty="0">
                <a:effectLst/>
                <a:latin typeface="Aptos" panose="020B0004020202020204" pitchFamily="34" charset="0"/>
                <a:ea typeface="Aptos" panose="020B0004020202020204" pitchFamily="34" charset="0"/>
                <a:cs typeface="Times New Roman" panose="02020603050405020304" pitchFamily="18" charset="0"/>
              </a:rPr>
              <a:t> Style), used under a Creative Commons Attribution-</a:t>
            </a:r>
            <a:r>
              <a:rPr lang="en-GB" sz="1800" i="1" dirty="0" err="1">
                <a:effectLst/>
                <a:latin typeface="Aptos" panose="020B0004020202020204" pitchFamily="34" charset="0"/>
                <a:ea typeface="Aptos" panose="020B0004020202020204" pitchFamily="34" charset="0"/>
                <a:cs typeface="Times New Roman" panose="02020603050405020304" pitchFamily="18" charset="0"/>
              </a:rPr>
              <a:t>NoDerivatives</a:t>
            </a:r>
            <a:r>
              <a:rPr lang="en-GB" sz="1800" i="1" dirty="0">
                <a:effectLst/>
                <a:latin typeface="Aptos" panose="020B0004020202020204" pitchFamily="34" charset="0"/>
                <a:ea typeface="Aptos" panose="020B0004020202020204" pitchFamily="34" charset="0"/>
                <a:cs typeface="Times New Roman" panose="02020603050405020304" pitchFamily="18" charset="0"/>
              </a:rPr>
              <a:t> (CC BY-ND) license. The artwork is provided for use in its original form, and no adaptations or alterations are permitted without prior permission from the artist. Attribution to the artist must be included in any reproduction or distribution.</a:t>
            </a:r>
            <a:endParaRPr lang="en-AU" sz="1800" dirty="0">
              <a:effectLst/>
              <a:latin typeface="Aptos" panose="020B0004020202020204" pitchFamily="34" charset="0"/>
              <a:ea typeface="Aptos" panose="020B0004020202020204" pitchFamily="34" charset="0"/>
              <a:cs typeface="Times New Roman" panose="02020603050405020304" pitchFamily="18" charset="0"/>
            </a:endParaRPr>
          </a:p>
          <a:p>
            <a:endParaRPr lang="en-AU" dirty="0"/>
          </a:p>
        </p:txBody>
      </p:sp>
      <p:sp>
        <p:nvSpPr>
          <p:cNvPr id="4" name="Slide Number Placeholder 3"/>
          <p:cNvSpPr>
            <a:spLocks noGrp="1"/>
          </p:cNvSpPr>
          <p:nvPr>
            <p:ph type="sldNum" sz="quarter" idx="5"/>
          </p:nvPr>
        </p:nvSpPr>
        <p:spPr/>
        <p:txBody>
          <a:bodyPr/>
          <a:lstStyle/>
          <a:p>
            <a:fld id="{00353D2E-1E1A-46FA-A8DD-CBF7E9E162D0}" type="slidenum">
              <a:rPr lang="en-AU" smtClean="0"/>
              <a:t>19</a:t>
            </a:fld>
            <a:endParaRPr lang="en-AU"/>
          </a:p>
        </p:txBody>
      </p:sp>
    </p:spTree>
    <p:extLst>
      <p:ext uri="{BB962C8B-B14F-4D97-AF65-F5344CB8AC3E}">
        <p14:creationId xmlns:p14="http://schemas.microsoft.com/office/powerpoint/2010/main" val="11552137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 acknowledge the (* people as) Traditional Owners and their custodianship of the lands on which we meet today. On behalf of ** I pay our respects to their Ancestors and their descendants, who continue cultural and spiritual connections to Country. We recognise their valuable contributions to *country* and global society.– Please pause briefly as a mark of respect </a:t>
            </a: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 people as) If known add the Traditional Custodians’ language group/nation/clan ** If you are hosting an event, meeting or seminar, you might say something like “On behalf of the event organisers or your section</a:t>
            </a:r>
          </a:p>
          <a:p>
            <a:endParaRPr lang="en-AU" dirty="0"/>
          </a:p>
          <a:p>
            <a:r>
              <a:rPr lang="en-AU" dirty="0"/>
              <a:t>Note: You can individualise your acknowledgement of country to make it meaningful – more on this https://www.amnesty.org.au/acknowledgement-of-country/</a:t>
            </a:r>
          </a:p>
          <a:p>
            <a:endParaRPr lang="en-GB" dirty="0"/>
          </a:p>
          <a:p>
            <a:r>
              <a:rPr lang="en-GB" dirty="0"/>
              <a:t>Video dialogue:</a:t>
            </a:r>
          </a:p>
          <a:p>
            <a:r>
              <a:rPr lang="en-GB" dirty="0"/>
              <a:t>Please note that the images throughout this presentation are created by Jessie Mordey of </a:t>
            </a:r>
            <a:r>
              <a:rPr lang="en-GB" dirty="0" err="1"/>
              <a:t>Zomered</a:t>
            </a:r>
            <a:r>
              <a:rPr lang="en-GB" dirty="0"/>
              <a:t> Style. For her, the images represent Identity, Torres Strait Islander Heritage and Connection to Ancestors, Cultural Storyline, Community and Connection to natural Elements. These images have meaning which you will see at the end of the presentation and represent the Pathway to Planetary Health team’s desire to work more closely with First Nations Peoples and to recognise their leadership on environmental progress. While you are free to use the Pathway to Planetary Health vine image featuring the dimensions, these cultural images should not be used or reproduced in any way outside of the use of this tool.</a:t>
            </a:r>
          </a:p>
          <a:p>
            <a:endParaRPr lang="en-AU" dirty="0"/>
          </a:p>
        </p:txBody>
      </p:sp>
      <p:sp>
        <p:nvSpPr>
          <p:cNvPr id="4" name="Slide Number Placeholder 3"/>
          <p:cNvSpPr>
            <a:spLocks noGrp="1"/>
          </p:cNvSpPr>
          <p:nvPr>
            <p:ph type="sldNum" sz="quarter" idx="5"/>
          </p:nvPr>
        </p:nvSpPr>
        <p:spPr/>
        <p:txBody>
          <a:bodyPr/>
          <a:lstStyle/>
          <a:p>
            <a:fld id="{00353D2E-1E1A-46FA-A8DD-CBF7E9E162D0}" type="slidenum">
              <a:rPr lang="en-AU" smtClean="0"/>
              <a:t>2</a:t>
            </a:fld>
            <a:endParaRPr lang="en-AU"/>
          </a:p>
        </p:txBody>
      </p:sp>
    </p:spTree>
    <p:extLst>
      <p:ext uri="{BB962C8B-B14F-4D97-AF65-F5344CB8AC3E}">
        <p14:creationId xmlns:p14="http://schemas.microsoft.com/office/powerpoint/2010/main" val="299189167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800" dirty="0">
                <a:effectLst/>
                <a:latin typeface="Aptos" panose="020B0004020202020204" pitchFamily="34" charset="0"/>
                <a:ea typeface="Aptos" panose="020B0004020202020204" pitchFamily="34" charset="0"/>
                <a:cs typeface="Times New Roman" panose="02020603050405020304" pitchFamily="18" charset="0"/>
              </a:rPr>
              <a:t>Dialogue: In a time of unprecedented change and challenges within the global environmental crisis, the Pathway to Planetary Health is a guide that has been designed by advocate dietitians to promote and support individual and collective confidence to undertake pro-environmental change in their personal and professional lives. You have learned the 6 dimensions, including Agency, Alignment, Action, Ascension, Alliance &amp; Allyship, and Advocacy &amp; Activism, and we hope you have reflected on what you are already doing and what you can do right now to be part of the pro-environmental movement.</a:t>
            </a:r>
          </a:p>
          <a:p>
            <a:pPr>
              <a:lnSpc>
                <a:spcPct val="107000"/>
              </a:lnSpc>
              <a:spcAft>
                <a:spcPts val="800"/>
              </a:spcAft>
            </a:pPr>
            <a:endParaRPr lang="en-AU" sz="18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endParaRPr lang="en-AU" sz="1800" dirty="0">
              <a:effectLst/>
              <a:latin typeface="Aptos" panose="020B0004020202020204" pitchFamily="34" charset="0"/>
              <a:ea typeface="Aptos" panose="020B0004020202020204" pitchFamily="34" charset="0"/>
              <a:cs typeface="Times New Roman" panose="02020603050405020304" pitchFamily="18" charset="0"/>
            </a:endParaRPr>
          </a:p>
          <a:p>
            <a:endParaRPr lang="en-AU" dirty="0"/>
          </a:p>
        </p:txBody>
      </p:sp>
      <p:sp>
        <p:nvSpPr>
          <p:cNvPr id="4" name="Slide Number Placeholder 3"/>
          <p:cNvSpPr>
            <a:spLocks noGrp="1"/>
          </p:cNvSpPr>
          <p:nvPr>
            <p:ph type="sldNum" sz="quarter" idx="5"/>
          </p:nvPr>
        </p:nvSpPr>
        <p:spPr/>
        <p:txBody>
          <a:bodyPr/>
          <a:lstStyle/>
          <a:p>
            <a:fld id="{00353D2E-1E1A-46FA-A8DD-CBF7E9E162D0}" type="slidenum">
              <a:rPr lang="en-AU" smtClean="0"/>
              <a:t>20</a:t>
            </a:fld>
            <a:endParaRPr lang="en-AU"/>
          </a:p>
        </p:txBody>
      </p:sp>
    </p:spTree>
    <p:extLst>
      <p:ext uri="{BB962C8B-B14F-4D97-AF65-F5344CB8AC3E}">
        <p14:creationId xmlns:p14="http://schemas.microsoft.com/office/powerpoint/2010/main" val="377812872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ptos" panose="020B0004020202020204" pitchFamily="34" charset="0"/>
                <a:ea typeface="Aptos" panose="020B0004020202020204" pitchFamily="34" charset="0"/>
                <a:cs typeface="Times New Roman" panose="02020603050405020304" pitchFamily="18" charset="0"/>
              </a:rPr>
              <a:t>This tool is based on a framework developed for dietitians and has been adapted for broader use. Please use this QR code if you wish to access the Pathway to Planetary Health page on the Dietitians Australia website which features this PowerPoint Presentation, cultural art description and a link to the Pathway to Planetary Health published article. For dietitians or other people seeking specific resources to support their professional development in environmental sustainability and planetary health, you can link from there to the International Confederation of Dietitians Association Sustainability toolkit, the PlanEATary quest and the Act Now campaign by the United Nations related to the Sustainable Development Goals which features an app to support action. </a:t>
            </a:r>
            <a:endParaRPr lang="en-AU" sz="1800" dirty="0">
              <a:effectLst/>
              <a:latin typeface="Aptos" panose="020B0004020202020204" pitchFamily="34" charset="0"/>
              <a:ea typeface="Aptos" panose="020B0004020202020204" pitchFamily="34" charset="0"/>
              <a:cs typeface="Times New Roman" panose="02020603050405020304" pitchFamily="18" charset="0"/>
            </a:endParaRPr>
          </a:p>
          <a:p>
            <a:endParaRPr lang="en-AU" dirty="0"/>
          </a:p>
        </p:txBody>
      </p:sp>
      <p:sp>
        <p:nvSpPr>
          <p:cNvPr id="4" name="Slide Number Placeholder 3"/>
          <p:cNvSpPr>
            <a:spLocks noGrp="1"/>
          </p:cNvSpPr>
          <p:nvPr>
            <p:ph type="sldNum" sz="quarter" idx="5"/>
          </p:nvPr>
        </p:nvSpPr>
        <p:spPr/>
        <p:txBody>
          <a:bodyPr/>
          <a:lstStyle/>
          <a:p>
            <a:fld id="{00353D2E-1E1A-46FA-A8DD-CBF7E9E162D0}" type="slidenum">
              <a:rPr lang="en-AU" smtClean="0"/>
              <a:t>21</a:t>
            </a:fld>
            <a:endParaRPr lang="en-AU"/>
          </a:p>
        </p:txBody>
      </p:sp>
    </p:spTree>
    <p:extLst>
      <p:ext uri="{BB962C8B-B14F-4D97-AF65-F5344CB8AC3E}">
        <p14:creationId xmlns:p14="http://schemas.microsoft.com/office/powerpoint/2010/main" val="314996128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AF57C2-D344-2511-ABA6-78AE7CDD03C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F75EC3B-D941-F1E1-0DE4-3DADDD67BA9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BF1CCD2-406D-0160-1F23-F5D9FDECC90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ptos" panose="020B0004020202020204" pitchFamily="34" charset="0"/>
                <a:ea typeface="Aptos" panose="020B0004020202020204" pitchFamily="34" charset="0"/>
                <a:cs typeface="Times New Roman" panose="02020603050405020304" pitchFamily="18" charset="0"/>
              </a:rPr>
              <a:t>The Pathway to Planetary Health site on the Dietitians Australia webpage also features a free downloadable and shareable Pathway to Planetary Health Poster (as pictured) to display in your workplace, classroom or office.</a:t>
            </a:r>
            <a:endParaRPr lang="en-AU" dirty="0"/>
          </a:p>
        </p:txBody>
      </p:sp>
      <p:sp>
        <p:nvSpPr>
          <p:cNvPr id="4" name="Slide Number Placeholder 3">
            <a:extLst>
              <a:ext uri="{FF2B5EF4-FFF2-40B4-BE49-F238E27FC236}">
                <a16:creationId xmlns:a16="http://schemas.microsoft.com/office/drawing/2014/main" id="{8F0ADEDA-618B-7A3C-D434-30BE88A78506}"/>
              </a:ext>
            </a:extLst>
          </p:cNvPr>
          <p:cNvSpPr>
            <a:spLocks noGrp="1"/>
          </p:cNvSpPr>
          <p:nvPr>
            <p:ph type="sldNum" sz="quarter" idx="5"/>
          </p:nvPr>
        </p:nvSpPr>
        <p:spPr/>
        <p:txBody>
          <a:bodyPr/>
          <a:lstStyle/>
          <a:p>
            <a:fld id="{00353D2E-1E1A-46FA-A8DD-CBF7E9E162D0}" type="slidenum">
              <a:rPr lang="en-AU" smtClean="0"/>
              <a:t>22</a:t>
            </a:fld>
            <a:endParaRPr lang="en-AU"/>
          </a:p>
        </p:txBody>
      </p:sp>
    </p:spTree>
    <p:extLst>
      <p:ext uri="{BB962C8B-B14F-4D97-AF65-F5344CB8AC3E}">
        <p14:creationId xmlns:p14="http://schemas.microsoft.com/office/powerpoint/2010/main" val="64253878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dirty="0">
                <a:effectLst/>
                <a:latin typeface="Aptos" panose="020B0004020202020204" pitchFamily="34" charset="0"/>
                <a:ea typeface="Aptos" panose="020B0004020202020204" pitchFamily="34" charset="0"/>
                <a:cs typeface="Times New Roman" panose="02020603050405020304" pitchFamily="18" charset="0"/>
              </a:rPr>
              <a:t>On behalf of Dr Kristen MacKenzie-Shalders and the team behind this tool, thank you for participating in the Pathway to Planetary Health, please complete our feedback survey we really appreciate it. If you want to reach out to Kristen directly with any queries, questions or opportunities related to the Pathway to Planetary Health she can be reached on kristen@steering3billion.com. Any questions for me today?</a:t>
            </a:r>
            <a:endParaRPr lang="en-AU" dirty="0"/>
          </a:p>
        </p:txBody>
      </p:sp>
      <p:sp>
        <p:nvSpPr>
          <p:cNvPr id="4" name="Slide Number Placeholder 3"/>
          <p:cNvSpPr>
            <a:spLocks noGrp="1"/>
          </p:cNvSpPr>
          <p:nvPr>
            <p:ph type="sldNum" sz="quarter" idx="5"/>
          </p:nvPr>
        </p:nvSpPr>
        <p:spPr/>
        <p:txBody>
          <a:bodyPr/>
          <a:lstStyle/>
          <a:p>
            <a:fld id="{00353D2E-1E1A-46FA-A8DD-CBF7E9E162D0}" type="slidenum">
              <a:rPr lang="en-AU" smtClean="0"/>
              <a:t>23</a:t>
            </a:fld>
            <a:endParaRPr lang="en-AU"/>
          </a:p>
        </p:txBody>
      </p:sp>
    </p:spTree>
    <p:extLst>
      <p:ext uri="{BB962C8B-B14F-4D97-AF65-F5344CB8AC3E}">
        <p14:creationId xmlns:p14="http://schemas.microsoft.com/office/powerpoint/2010/main" val="23971035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Dialogue:</a:t>
            </a:r>
          </a:p>
          <a:p>
            <a:endParaRPr lang="en-US" dirty="0"/>
          </a:p>
          <a:p>
            <a:r>
              <a:rPr lang="en-US" dirty="0"/>
              <a:t>We will discuss the Pathway to Planetary Health and all 6 Planetary Health Dimensions - including an example from practice and an application activity. </a:t>
            </a:r>
          </a:p>
          <a:p>
            <a:endParaRPr lang="en-US" dirty="0"/>
          </a:p>
          <a:p>
            <a:r>
              <a:rPr lang="en-US" dirty="0"/>
              <a:t>You will need an open mind, pen and paper, and approximately 1 hour. It is important today that we discuss these issues with positivity and kindness. We recognise the severity and urgency of what we are discussing, if it raises any concerns for you, please reach out for support from your relevant health services (you may list some). </a:t>
            </a:r>
          </a:p>
          <a:p>
            <a:endParaRPr lang="en-US" dirty="0"/>
          </a:p>
          <a:p>
            <a:r>
              <a:rPr lang="en-US" dirty="0"/>
              <a:t>By the end of this session, you should increase your confidence to undertake positive pro-environmental change. We can say this as in a similar session – participants showed a significant change in their confidence to undertake pro-environmental change in their personal and professional lives.</a:t>
            </a:r>
          </a:p>
          <a:p>
            <a:endParaRPr lang="en-AU" dirty="0"/>
          </a:p>
        </p:txBody>
      </p:sp>
      <p:sp>
        <p:nvSpPr>
          <p:cNvPr id="4" name="Slide Number Placeholder 3"/>
          <p:cNvSpPr>
            <a:spLocks noGrp="1"/>
          </p:cNvSpPr>
          <p:nvPr>
            <p:ph type="sldNum" sz="quarter" idx="5"/>
          </p:nvPr>
        </p:nvSpPr>
        <p:spPr/>
        <p:txBody>
          <a:bodyPr/>
          <a:lstStyle/>
          <a:p>
            <a:fld id="{00353D2E-1E1A-46FA-A8DD-CBF7E9E162D0}" type="slidenum">
              <a:rPr lang="en-AU" smtClean="0"/>
              <a:t>3</a:t>
            </a:fld>
            <a:endParaRPr lang="en-AU"/>
          </a:p>
        </p:txBody>
      </p:sp>
    </p:spTree>
    <p:extLst>
      <p:ext uri="{BB962C8B-B14F-4D97-AF65-F5344CB8AC3E}">
        <p14:creationId xmlns:p14="http://schemas.microsoft.com/office/powerpoint/2010/main" val="41961171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Discuss the points above and that some have more privilege and capacity to act than others.</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3C3D3F"/>
                </a:solidFill>
                <a:latin typeface="Arimo"/>
                <a:ea typeface="Arimo"/>
                <a:cs typeface="Arimo"/>
                <a:sym typeface="Arimo"/>
              </a:rPr>
              <a:t>It will take the combined actions of all 8 billion people, to ensure that a child born today is not defined by a changing climate – and dietitians also have a key role within the food sector.</a:t>
            </a:r>
          </a:p>
          <a:p>
            <a:endParaRPr lang="en-AU" dirty="0"/>
          </a:p>
        </p:txBody>
      </p:sp>
      <p:sp>
        <p:nvSpPr>
          <p:cNvPr id="4" name="Slide Number Placeholder 3"/>
          <p:cNvSpPr>
            <a:spLocks noGrp="1"/>
          </p:cNvSpPr>
          <p:nvPr>
            <p:ph type="sldNum" sz="quarter" idx="5"/>
          </p:nvPr>
        </p:nvSpPr>
        <p:spPr/>
        <p:txBody>
          <a:bodyPr/>
          <a:lstStyle/>
          <a:p>
            <a:fld id="{00353D2E-1E1A-46FA-A8DD-CBF7E9E162D0}" type="slidenum">
              <a:rPr lang="en-AU" smtClean="0"/>
              <a:t>4</a:t>
            </a:fld>
            <a:endParaRPr lang="en-AU"/>
          </a:p>
        </p:txBody>
      </p:sp>
    </p:spTree>
    <p:extLst>
      <p:ext uri="{BB962C8B-B14F-4D97-AF65-F5344CB8AC3E}">
        <p14:creationId xmlns:p14="http://schemas.microsoft.com/office/powerpoint/2010/main" val="10868912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lnSpc>
                <a:spcPts val="4536"/>
              </a:lnSpc>
            </a:pPr>
            <a:r>
              <a:rPr lang="en-US" sz="1200" dirty="0">
                <a:solidFill>
                  <a:srgbClr val="3C3D3F"/>
                </a:solidFill>
                <a:latin typeface="Arimo"/>
                <a:ea typeface="Arimo"/>
                <a:cs typeface="Arimo"/>
                <a:sym typeface="Arimo"/>
              </a:rPr>
              <a:t>The </a:t>
            </a:r>
            <a:r>
              <a:rPr lang="en-US" sz="1200" u="sng" dirty="0">
                <a:latin typeface="Arimo"/>
                <a:ea typeface="Arimo"/>
                <a:cs typeface="Arimo"/>
                <a:sym typeface="Arimo"/>
                <a:hlinkClick r:id="rId3" tooltip="https://www.planetaryhealthalliance.org/">
                  <a:extLst>
                    <a:ext uri="{A12FA001-AC4F-418D-AE19-62706E023703}">
                      <ahyp:hlinkClr xmlns:ahyp="http://schemas.microsoft.com/office/drawing/2018/hyperlinkcolor" val="tx"/>
                    </a:ext>
                  </a:extLst>
                </a:hlinkClick>
              </a:rPr>
              <a:t>Planetary Health Alliance </a:t>
            </a:r>
            <a:r>
              <a:rPr lang="en-US" sz="1200" dirty="0">
                <a:solidFill>
                  <a:srgbClr val="3C3D3F"/>
                </a:solidFill>
                <a:latin typeface="Arimo"/>
                <a:ea typeface="Arimo"/>
                <a:cs typeface="Arimo"/>
                <a:sym typeface="Arimo"/>
              </a:rPr>
              <a:t>defines planetary health as </a:t>
            </a:r>
          </a:p>
          <a:p>
            <a:pPr algn="l">
              <a:lnSpc>
                <a:spcPts val="4536"/>
              </a:lnSpc>
            </a:pPr>
            <a:endParaRPr lang="en-US" sz="1200" dirty="0">
              <a:solidFill>
                <a:srgbClr val="3C3D3F"/>
              </a:solidFill>
              <a:latin typeface="Arimo"/>
              <a:ea typeface="Arimo"/>
              <a:cs typeface="Arimo"/>
              <a:sym typeface="Arimo"/>
            </a:endParaRPr>
          </a:p>
          <a:p>
            <a:pPr algn="l">
              <a:lnSpc>
                <a:spcPts val="4536"/>
              </a:lnSpc>
            </a:pPr>
            <a:r>
              <a:rPr lang="en-US" sz="1200" dirty="0">
                <a:solidFill>
                  <a:srgbClr val="3C3D3F"/>
                </a:solidFill>
                <a:latin typeface="Arimo"/>
                <a:ea typeface="Arimo"/>
                <a:cs typeface="Arimo"/>
                <a:sym typeface="Arimo"/>
              </a:rPr>
              <a:t>“…a solutions-oriented, transdisciplinary field and social movement focused on </a:t>
            </a:r>
            <a:r>
              <a:rPr lang="en-US" sz="1200" dirty="0" err="1">
                <a:solidFill>
                  <a:srgbClr val="3C3D3F"/>
                </a:solidFill>
                <a:latin typeface="Arimo"/>
                <a:ea typeface="Arimo"/>
                <a:cs typeface="Arimo"/>
                <a:sym typeface="Arimo"/>
              </a:rPr>
              <a:t>analysing</a:t>
            </a:r>
            <a:r>
              <a:rPr lang="en-US" sz="1200" dirty="0">
                <a:solidFill>
                  <a:srgbClr val="3C3D3F"/>
                </a:solidFill>
                <a:latin typeface="Arimo"/>
                <a:ea typeface="Arimo"/>
                <a:cs typeface="Arimo"/>
                <a:sym typeface="Arimo"/>
              </a:rPr>
              <a:t> and addressing the impacts of human disruptions to Earth's natural systems on human health and all life on Earth.”</a:t>
            </a:r>
          </a:p>
          <a:p>
            <a:pPr algn="l">
              <a:lnSpc>
                <a:spcPts val="4536"/>
              </a:lnSpc>
            </a:pPr>
            <a:endParaRPr lang="en-US" sz="1200" dirty="0">
              <a:solidFill>
                <a:srgbClr val="3C3D3F"/>
              </a:solidFill>
              <a:latin typeface="Arimo"/>
              <a:ea typeface="Arimo"/>
              <a:cs typeface="Arimo"/>
              <a:sym typeface="Arimo"/>
            </a:endParaRPr>
          </a:p>
          <a:p>
            <a:r>
              <a:rPr lang="en-US" dirty="0"/>
              <a:t>Dialogue</a:t>
            </a:r>
          </a:p>
          <a:p>
            <a:endParaRPr lang="en-US" dirty="0"/>
          </a:p>
          <a:p>
            <a:r>
              <a:rPr lang="en-US" dirty="0"/>
              <a:t>Planetary health is the well-being of both the Earth and all the life it supports, including humans.</a:t>
            </a:r>
          </a:p>
          <a:p>
            <a:endParaRPr lang="en-US" dirty="0"/>
          </a:p>
          <a:p>
            <a:r>
              <a:rPr lang="en-US" dirty="0"/>
              <a:t>It’s about the interconnection between the health of our planets’ ecosystems, the health of all living organisms and the health of all societies. </a:t>
            </a:r>
          </a:p>
          <a:p>
            <a:endParaRPr lang="en-US" dirty="0"/>
          </a:p>
          <a:p>
            <a:r>
              <a:rPr lang="en-US" dirty="0"/>
              <a:t>Put simply - it emphasises the importance of taking care of the environment to ensure sustainable and a healthy future for the natural environment and humanity. </a:t>
            </a:r>
          </a:p>
          <a:p>
            <a:pPr algn="l">
              <a:lnSpc>
                <a:spcPts val="4536"/>
              </a:lnSpc>
            </a:pPr>
            <a:endParaRPr lang="en-US" sz="1200" dirty="0">
              <a:solidFill>
                <a:srgbClr val="3C3D3F"/>
              </a:solidFill>
              <a:latin typeface="Arimo"/>
              <a:ea typeface="Arimo"/>
              <a:cs typeface="Arimo"/>
              <a:sym typeface="Arimo"/>
            </a:endParaRPr>
          </a:p>
          <a:p>
            <a:endParaRPr lang="en-AU" dirty="0"/>
          </a:p>
        </p:txBody>
      </p:sp>
      <p:sp>
        <p:nvSpPr>
          <p:cNvPr id="4" name="Slide Number Placeholder 3"/>
          <p:cNvSpPr>
            <a:spLocks noGrp="1"/>
          </p:cNvSpPr>
          <p:nvPr>
            <p:ph type="sldNum" sz="quarter" idx="5"/>
          </p:nvPr>
        </p:nvSpPr>
        <p:spPr/>
        <p:txBody>
          <a:bodyPr/>
          <a:lstStyle/>
          <a:p>
            <a:fld id="{00353D2E-1E1A-46FA-A8DD-CBF7E9E162D0}" type="slidenum">
              <a:rPr lang="en-AU" smtClean="0"/>
              <a:t>5</a:t>
            </a:fld>
            <a:endParaRPr lang="en-AU"/>
          </a:p>
        </p:txBody>
      </p:sp>
    </p:spTree>
    <p:extLst>
      <p:ext uri="{BB962C8B-B14F-4D97-AF65-F5344CB8AC3E}">
        <p14:creationId xmlns:p14="http://schemas.microsoft.com/office/powerpoint/2010/main" val="13419707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800" dirty="0">
                <a:effectLst/>
                <a:latin typeface="Aptos" panose="020B0004020202020204" pitchFamily="34" charset="0"/>
                <a:ea typeface="Aptos" panose="020B0004020202020204" pitchFamily="34" charset="0"/>
                <a:cs typeface="Times New Roman" panose="02020603050405020304" pitchFamily="18" charset="0"/>
              </a:rPr>
              <a:t>In a time of unprecedented change and challenges within the global environmental crisis, the Pathway to Planetary Health is a guide that has been designed by advocate dietitians to promote and support individual and collective confidence to undertake pro-environmental change in personal and professional lives. Designed using the co-authors combined knowledge, the Pathway to Planetary Health features 6 dimensions which each form part of the process of positive change – the dimensions all interact, and people will move within and between each dimension, but they are all important. Each will be explained further, and the co-authorship team, acknowledgements and process of development can be found via this QR code in the published research article. </a:t>
            </a:r>
            <a:endParaRPr lang="en-AU" sz="1800" dirty="0">
              <a:effectLst/>
              <a:latin typeface="Aptos" panose="020B0004020202020204" pitchFamily="34" charset="0"/>
              <a:ea typeface="Aptos" panose="020B0004020202020204" pitchFamily="34" charset="0"/>
              <a:cs typeface="Times New Roman" panose="02020603050405020304" pitchFamily="18" charset="0"/>
            </a:endParaRPr>
          </a:p>
          <a:p>
            <a:endParaRPr lang="en-AU" dirty="0"/>
          </a:p>
        </p:txBody>
      </p:sp>
      <p:sp>
        <p:nvSpPr>
          <p:cNvPr id="4" name="Slide Number Placeholder 3"/>
          <p:cNvSpPr>
            <a:spLocks noGrp="1"/>
          </p:cNvSpPr>
          <p:nvPr>
            <p:ph type="sldNum" sz="quarter" idx="5"/>
          </p:nvPr>
        </p:nvSpPr>
        <p:spPr/>
        <p:txBody>
          <a:bodyPr/>
          <a:lstStyle/>
          <a:p>
            <a:fld id="{00353D2E-1E1A-46FA-A8DD-CBF7E9E162D0}" type="slidenum">
              <a:rPr lang="en-AU" smtClean="0"/>
              <a:t>6</a:t>
            </a:fld>
            <a:endParaRPr lang="en-AU"/>
          </a:p>
        </p:txBody>
      </p:sp>
    </p:spTree>
    <p:extLst>
      <p:ext uri="{BB962C8B-B14F-4D97-AF65-F5344CB8AC3E}">
        <p14:creationId xmlns:p14="http://schemas.microsoft.com/office/powerpoint/2010/main" val="25251265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Dialogue:</a:t>
            </a:r>
          </a:p>
          <a:p>
            <a:endParaRPr lang="en-GB" dirty="0"/>
          </a:p>
          <a:p>
            <a:pPr>
              <a:lnSpc>
                <a:spcPct val="107000"/>
              </a:lnSpc>
              <a:spcAft>
                <a:spcPts val="800"/>
              </a:spcAft>
            </a:pPr>
            <a:r>
              <a:rPr lang="en-GB" sz="1800" dirty="0">
                <a:effectLst/>
                <a:latin typeface="Aptos" panose="020B0004020202020204" pitchFamily="34" charset="0"/>
                <a:ea typeface="Aptos" panose="020B0004020202020204" pitchFamily="34" charset="0"/>
                <a:cs typeface="Times New Roman" panose="02020603050405020304" pitchFamily="18" charset="0"/>
              </a:rPr>
              <a:t>For the Pathway to Planetary Health, Agency is simply about finding our individual and collective </a:t>
            </a:r>
            <a:r>
              <a:rPr lang="en-GB" sz="1800" b="1" dirty="0">
                <a:effectLst/>
                <a:latin typeface="Aptos" panose="020B0004020202020204" pitchFamily="34" charset="0"/>
                <a:ea typeface="Aptos" panose="020B0004020202020204" pitchFamily="34" charset="0"/>
                <a:cs typeface="Times New Roman" panose="02020603050405020304" pitchFamily="18" charset="0"/>
              </a:rPr>
              <a:t>vision</a:t>
            </a:r>
            <a:r>
              <a:rPr lang="en-GB" sz="1800" dirty="0">
                <a:effectLst/>
                <a:latin typeface="Aptos" panose="020B0004020202020204" pitchFamily="34" charset="0"/>
                <a:ea typeface="Aptos" panose="020B0004020202020204" pitchFamily="34" charset="0"/>
                <a:cs typeface="Times New Roman" panose="02020603050405020304" pitchFamily="18" charset="0"/>
              </a:rPr>
              <a:t> to take our place in the collective pro-environmental movement. Self-belief and confidence as an individual, group or community.</a:t>
            </a:r>
            <a:r>
              <a:rPr lang="en-GB" sz="1800" b="1" dirty="0">
                <a:effectLst/>
                <a:latin typeface="Aptos" panose="020B0004020202020204" pitchFamily="34" charset="0"/>
                <a:ea typeface="Aptos" panose="020B0004020202020204" pitchFamily="34" charset="0"/>
                <a:cs typeface="Times New Roman" panose="02020603050405020304" pitchFamily="18" charset="0"/>
              </a:rPr>
              <a:t> </a:t>
            </a:r>
            <a:r>
              <a:rPr lang="en-GB" sz="1800" dirty="0">
                <a:effectLst/>
                <a:latin typeface="Aptos" panose="020B0004020202020204" pitchFamily="34" charset="0"/>
                <a:ea typeface="Aptos" panose="020B0004020202020204" pitchFamily="34" charset="0"/>
                <a:cs typeface="Times New Roman" panose="02020603050405020304" pitchFamily="18" charset="0"/>
              </a:rPr>
              <a:t>To undertake </a:t>
            </a:r>
            <a:r>
              <a:rPr lang="en-GB" sz="1800" b="1" dirty="0">
                <a:effectLst/>
                <a:latin typeface="Aptos" panose="020B0004020202020204" pitchFamily="34" charset="0"/>
                <a:ea typeface="Aptos" panose="020B0004020202020204" pitchFamily="34" charset="0"/>
                <a:cs typeface="Times New Roman" panose="02020603050405020304" pitchFamily="18" charset="0"/>
              </a:rPr>
              <a:t>strength</a:t>
            </a:r>
            <a:r>
              <a:rPr lang="en-GB" sz="1800" dirty="0">
                <a:effectLst/>
                <a:latin typeface="Aptos" panose="020B0004020202020204" pitchFamily="34" charset="0"/>
                <a:ea typeface="Aptos" panose="020B0004020202020204" pitchFamily="34" charset="0"/>
                <a:cs typeface="Times New Roman" panose="02020603050405020304" pitchFamily="18" charset="0"/>
              </a:rPr>
              <a:t>-based approaches and recognise our own moral and ethical</a:t>
            </a:r>
            <a:r>
              <a:rPr lang="en-GB" sz="1800" b="1" dirty="0">
                <a:effectLst/>
                <a:latin typeface="Aptos" panose="020B0004020202020204" pitchFamily="34" charset="0"/>
                <a:ea typeface="Aptos" panose="020B0004020202020204" pitchFamily="34" charset="0"/>
                <a:cs typeface="Times New Roman" panose="02020603050405020304" pitchFamily="18" charset="0"/>
              </a:rPr>
              <a:t> responsibility </a:t>
            </a:r>
            <a:r>
              <a:rPr lang="en-GB" sz="1800" dirty="0">
                <a:effectLst/>
                <a:latin typeface="Aptos" panose="020B0004020202020204" pitchFamily="34" charset="0"/>
                <a:ea typeface="Aptos" panose="020B0004020202020204" pitchFamily="34" charset="0"/>
                <a:cs typeface="Times New Roman" panose="02020603050405020304" pitchFamily="18" charset="0"/>
              </a:rPr>
              <a:t>to act. </a:t>
            </a:r>
          </a:p>
          <a:p>
            <a:pPr>
              <a:lnSpc>
                <a:spcPct val="107000"/>
              </a:lnSpc>
              <a:spcAft>
                <a:spcPts val="800"/>
              </a:spcAft>
            </a:pPr>
            <a:endParaRPr lang="en-AU" sz="18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GB" sz="1800" dirty="0">
                <a:effectLst/>
                <a:latin typeface="Aptos" panose="020B0004020202020204" pitchFamily="34" charset="0"/>
                <a:ea typeface="Aptos" panose="020B0004020202020204" pitchFamily="34" charset="0"/>
                <a:cs typeface="Times New Roman" panose="02020603050405020304" pitchFamily="18" charset="0"/>
              </a:rPr>
              <a:t>For example, Kai recently learned that a big barrier to exercising is having unrealistic goals. Keeping his goals achievable and small – such as planning his exercise time, putting his shoes on, and getting out the door is achievable. This feels good, builds momentum and the capacity to do more. For pro-environmental changes – such as decreasing our use of energy in the home - the concept is the same and we need to make the commitment and build our capacity for positive change.</a:t>
            </a:r>
            <a:endParaRPr lang="en-AU" sz="1800" dirty="0">
              <a:effectLst/>
              <a:latin typeface="Aptos" panose="020B0004020202020204" pitchFamily="34" charset="0"/>
              <a:ea typeface="Aptos" panose="020B0004020202020204" pitchFamily="34" charset="0"/>
              <a:cs typeface="Times New Roman" panose="02020603050405020304" pitchFamily="18" charset="0"/>
            </a:endParaRPr>
          </a:p>
          <a:p>
            <a:endParaRPr lang="en-GB" dirty="0"/>
          </a:p>
          <a:p>
            <a:r>
              <a:rPr lang="en-GB" dirty="0"/>
              <a:t>  </a:t>
            </a:r>
            <a:endParaRPr lang="en-AU" dirty="0"/>
          </a:p>
        </p:txBody>
      </p:sp>
      <p:sp>
        <p:nvSpPr>
          <p:cNvPr id="4" name="Slide Number Placeholder 3"/>
          <p:cNvSpPr>
            <a:spLocks noGrp="1"/>
          </p:cNvSpPr>
          <p:nvPr>
            <p:ph type="sldNum" sz="quarter" idx="5"/>
          </p:nvPr>
        </p:nvSpPr>
        <p:spPr/>
        <p:txBody>
          <a:bodyPr/>
          <a:lstStyle/>
          <a:p>
            <a:fld id="{00353D2E-1E1A-46FA-A8DD-CBF7E9E162D0}" type="slidenum">
              <a:rPr lang="en-AU" smtClean="0"/>
              <a:t>7</a:t>
            </a:fld>
            <a:endParaRPr lang="en-AU"/>
          </a:p>
        </p:txBody>
      </p:sp>
    </p:spTree>
    <p:extLst>
      <p:ext uri="{BB962C8B-B14F-4D97-AF65-F5344CB8AC3E}">
        <p14:creationId xmlns:p14="http://schemas.microsoft.com/office/powerpoint/2010/main" val="18598744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Practice activity (optional): Spend three minutes writing down some things you are good at or find easy to do. Consider how these can be applied to support our planetary health. For example, (you can give your own example) – e.g., confidence in writing persuasive written materials, talking to people, project management</a:t>
            </a:r>
          </a:p>
          <a:p>
            <a:endParaRPr lang="en-AU" dirty="0"/>
          </a:p>
        </p:txBody>
      </p:sp>
      <p:sp>
        <p:nvSpPr>
          <p:cNvPr id="4" name="Slide Number Placeholder 3"/>
          <p:cNvSpPr>
            <a:spLocks noGrp="1"/>
          </p:cNvSpPr>
          <p:nvPr>
            <p:ph type="sldNum" sz="quarter" idx="5"/>
          </p:nvPr>
        </p:nvSpPr>
        <p:spPr/>
        <p:txBody>
          <a:bodyPr/>
          <a:lstStyle/>
          <a:p>
            <a:fld id="{00353D2E-1E1A-46FA-A8DD-CBF7E9E162D0}" type="slidenum">
              <a:rPr lang="en-AU" smtClean="0"/>
              <a:t>8</a:t>
            </a:fld>
            <a:endParaRPr lang="en-AU"/>
          </a:p>
        </p:txBody>
      </p:sp>
    </p:spTree>
    <p:extLst>
      <p:ext uri="{BB962C8B-B14F-4D97-AF65-F5344CB8AC3E}">
        <p14:creationId xmlns:p14="http://schemas.microsoft.com/office/powerpoint/2010/main" val="7073241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sz="1800" dirty="0">
                <a:effectLst/>
                <a:latin typeface="Aptos" panose="020B0004020202020204" pitchFamily="34" charset="0"/>
                <a:ea typeface="Aptos" panose="020B0004020202020204" pitchFamily="34" charset="0"/>
                <a:cs typeface="Times New Roman" panose="02020603050405020304" pitchFamily="18" charset="0"/>
              </a:rPr>
              <a:t>Dialogue</a:t>
            </a:r>
          </a:p>
          <a:p>
            <a:pPr>
              <a:lnSpc>
                <a:spcPct val="107000"/>
              </a:lnSpc>
              <a:spcAft>
                <a:spcPts val="800"/>
              </a:spcAft>
            </a:pPr>
            <a:endParaRPr lang="en-US" sz="18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US" sz="1800" dirty="0">
                <a:effectLst/>
                <a:latin typeface="Aptos" panose="020B0004020202020204" pitchFamily="34" charset="0"/>
                <a:ea typeface="Aptos" panose="020B0004020202020204" pitchFamily="34" charset="0"/>
                <a:cs typeface="Times New Roman" panose="02020603050405020304" pitchFamily="18" charset="0"/>
              </a:rPr>
              <a:t>For the Pathway to Planetary Health, Alignment is about us all checking in with our personal </a:t>
            </a:r>
            <a:r>
              <a:rPr lang="en-US" sz="1800" b="1" dirty="0">
                <a:effectLst/>
                <a:latin typeface="Aptos" panose="020B0004020202020204" pitchFamily="34" charset="0"/>
                <a:ea typeface="Aptos" panose="020B0004020202020204" pitchFamily="34" charset="0"/>
                <a:cs typeface="Times New Roman" panose="02020603050405020304" pitchFamily="18" charset="0"/>
              </a:rPr>
              <a:t>values </a:t>
            </a:r>
            <a:r>
              <a:rPr lang="en-US" sz="1800" dirty="0">
                <a:effectLst/>
                <a:latin typeface="Aptos" panose="020B0004020202020204" pitchFamily="34" charset="0"/>
                <a:ea typeface="Aptos" panose="020B0004020202020204" pitchFamily="34" charset="0"/>
                <a:cs typeface="Times New Roman" panose="02020603050405020304" pitchFamily="18" charset="0"/>
              </a:rPr>
              <a:t>and acting in ways that align with them, for example with </a:t>
            </a:r>
            <a:r>
              <a:rPr lang="en-US" sz="1800" b="1" dirty="0">
                <a:effectLst/>
                <a:latin typeface="Aptos" panose="020B0004020202020204" pitchFamily="34" charset="0"/>
                <a:ea typeface="Aptos" panose="020B0004020202020204" pitchFamily="34" charset="0"/>
                <a:cs typeface="Times New Roman" panose="02020603050405020304" pitchFamily="18" charset="0"/>
              </a:rPr>
              <a:t>diplomacy,</a:t>
            </a:r>
            <a:r>
              <a:rPr lang="en-US" sz="1800" dirty="0">
                <a:effectLst/>
                <a:latin typeface="Aptos" panose="020B0004020202020204" pitchFamily="34" charset="0"/>
                <a:ea typeface="Aptos" panose="020B0004020202020204" pitchFamily="34" charset="0"/>
                <a:cs typeface="Times New Roman" panose="02020603050405020304" pitchFamily="18" charset="0"/>
              </a:rPr>
              <a:t> authenticity and </a:t>
            </a:r>
            <a:r>
              <a:rPr lang="en-US" sz="1800" b="1" dirty="0">
                <a:effectLst/>
                <a:latin typeface="Aptos" panose="020B0004020202020204" pitchFamily="34" charset="0"/>
                <a:ea typeface="Aptos" panose="020B0004020202020204" pitchFamily="34" charset="0"/>
                <a:cs typeface="Times New Roman" panose="02020603050405020304" pitchFamily="18" charset="0"/>
              </a:rPr>
              <a:t>transparency.</a:t>
            </a:r>
            <a:r>
              <a:rPr lang="en-US" sz="1800" dirty="0">
                <a:effectLst/>
                <a:latin typeface="Aptos" panose="020B0004020202020204" pitchFamily="34" charset="0"/>
                <a:ea typeface="Aptos" panose="020B0004020202020204" pitchFamily="34" charset="0"/>
                <a:cs typeface="Times New Roman" panose="02020603050405020304" pitchFamily="18" charset="0"/>
              </a:rPr>
              <a:t> Unfortunately, this is important as an attitude-</a:t>
            </a:r>
            <a:r>
              <a:rPr lang="en-US" sz="1800" dirty="0" err="1">
                <a:effectLst/>
                <a:latin typeface="Aptos" panose="020B0004020202020204" pitchFamily="34" charset="0"/>
                <a:ea typeface="Aptos" panose="020B0004020202020204" pitchFamily="34" charset="0"/>
                <a:cs typeface="Times New Roman" panose="02020603050405020304" pitchFamily="18" charset="0"/>
              </a:rPr>
              <a:t>behaviour</a:t>
            </a:r>
            <a:r>
              <a:rPr lang="en-US" sz="1800" dirty="0">
                <a:effectLst/>
                <a:latin typeface="Aptos" panose="020B0004020202020204" pitchFamily="34" charset="0"/>
                <a:ea typeface="Aptos" panose="020B0004020202020204" pitchFamily="34" charset="0"/>
                <a:cs typeface="Times New Roman" panose="02020603050405020304" pitchFamily="18" charset="0"/>
              </a:rPr>
              <a:t> gap, that is not acting in line with our beliefs) is common with pro-environmental behaviours. While we are part of a </a:t>
            </a:r>
            <a:r>
              <a:rPr lang="en-US" sz="1800" b="1" dirty="0">
                <a:effectLst/>
                <a:latin typeface="Aptos" panose="020B0004020202020204" pitchFamily="34" charset="0"/>
                <a:ea typeface="Aptos" panose="020B0004020202020204" pitchFamily="34" charset="0"/>
                <a:cs typeface="Times New Roman" panose="02020603050405020304" pitchFamily="18" charset="0"/>
              </a:rPr>
              <a:t>systems </a:t>
            </a:r>
            <a:r>
              <a:rPr lang="en-US" sz="1800" dirty="0">
                <a:effectLst/>
                <a:latin typeface="Aptos" panose="020B0004020202020204" pitchFamily="34" charset="0"/>
                <a:ea typeface="Aptos" panose="020B0004020202020204" pitchFamily="34" charset="0"/>
                <a:cs typeface="Times New Roman" panose="02020603050405020304" pitchFamily="18" charset="0"/>
              </a:rPr>
              <a:t>problem, we can show </a:t>
            </a:r>
            <a:r>
              <a:rPr lang="en-US" sz="1800" b="1" dirty="0">
                <a:effectLst/>
                <a:latin typeface="Aptos" panose="020B0004020202020204" pitchFamily="34" charset="0"/>
                <a:ea typeface="Aptos" panose="020B0004020202020204" pitchFamily="34" charset="0"/>
                <a:cs typeface="Times New Roman" panose="02020603050405020304" pitchFamily="18" charset="0"/>
              </a:rPr>
              <a:t>leadership</a:t>
            </a:r>
            <a:r>
              <a:rPr lang="en-US" sz="1800" dirty="0">
                <a:effectLst/>
                <a:latin typeface="Aptos" panose="020B0004020202020204" pitchFamily="34" charset="0"/>
                <a:ea typeface="Aptos" panose="020B0004020202020204" pitchFamily="34" charset="0"/>
                <a:cs typeface="Times New Roman" panose="02020603050405020304" pitchFamily="18" charset="0"/>
              </a:rPr>
              <a:t> through aligning our values, knowledge, skills, and behaviours, and through pro-environmental action in our personal and professional lives.</a:t>
            </a:r>
          </a:p>
          <a:p>
            <a:pPr>
              <a:lnSpc>
                <a:spcPct val="107000"/>
              </a:lnSpc>
              <a:spcAft>
                <a:spcPts val="800"/>
              </a:spcAft>
            </a:pPr>
            <a:r>
              <a:rPr lang="en-US" sz="1800" dirty="0">
                <a:effectLst/>
                <a:latin typeface="Aptos" panose="020B0004020202020204" pitchFamily="34" charset="0"/>
                <a:ea typeface="Aptos" panose="020B0004020202020204" pitchFamily="34" charset="0"/>
                <a:cs typeface="Times New Roman" panose="02020603050405020304" pitchFamily="18" charset="0"/>
              </a:rPr>
              <a:t> </a:t>
            </a:r>
            <a:endParaRPr lang="en-AU" sz="18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GB" sz="1800" dirty="0">
                <a:effectLst/>
                <a:latin typeface="Aptos" panose="020B0004020202020204" pitchFamily="34" charset="0"/>
                <a:ea typeface="Aptos" panose="020B0004020202020204" pitchFamily="34" charset="0"/>
                <a:cs typeface="Times New Roman" panose="02020603050405020304" pitchFamily="18" charset="0"/>
              </a:rPr>
              <a:t>For example, Li has a small food business. To address packaging waste, she buys locally and directly from farmers’ markets, and she chooses products in packaging that can be effectively composted or recycled, such as paper, cardboard, glass, or metals, like aluminium. She puts processes in place, such as strategically located recycling bins, and she brings people with her through training, signage, and providing incentives. For pro-environmental change, working from the heart (and in line with our values) is important for an individual or business. </a:t>
            </a:r>
            <a:endParaRPr lang="en-AU" dirty="0"/>
          </a:p>
          <a:p>
            <a:endParaRPr lang="en-AU" dirty="0"/>
          </a:p>
        </p:txBody>
      </p:sp>
      <p:sp>
        <p:nvSpPr>
          <p:cNvPr id="4" name="Slide Number Placeholder 3"/>
          <p:cNvSpPr>
            <a:spLocks noGrp="1"/>
          </p:cNvSpPr>
          <p:nvPr>
            <p:ph type="sldNum" sz="quarter" idx="5"/>
          </p:nvPr>
        </p:nvSpPr>
        <p:spPr/>
        <p:txBody>
          <a:bodyPr/>
          <a:lstStyle/>
          <a:p>
            <a:fld id="{00353D2E-1E1A-46FA-A8DD-CBF7E9E162D0}" type="slidenum">
              <a:rPr lang="en-AU" smtClean="0"/>
              <a:t>9</a:t>
            </a:fld>
            <a:endParaRPr lang="en-AU"/>
          </a:p>
        </p:txBody>
      </p:sp>
    </p:spTree>
    <p:extLst>
      <p:ext uri="{BB962C8B-B14F-4D97-AF65-F5344CB8AC3E}">
        <p14:creationId xmlns:p14="http://schemas.microsoft.com/office/powerpoint/2010/main" val="12961833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C67018-CF83-AE5A-139F-7B05469B5C1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AU"/>
          </a:p>
        </p:txBody>
      </p:sp>
      <p:sp>
        <p:nvSpPr>
          <p:cNvPr id="3" name="Subtitle 2">
            <a:extLst>
              <a:ext uri="{FF2B5EF4-FFF2-40B4-BE49-F238E27FC236}">
                <a16:creationId xmlns:a16="http://schemas.microsoft.com/office/drawing/2014/main" id="{3DB45CFD-A09A-76F6-B7F2-68D8052DBBC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AU"/>
          </a:p>
        </p:txBody>
      </p:sp>
      <p:sp>
        <p:nvSpPr>
          <p:cNvPr id="4" name="Date Placeholder 3">
            <a:extLst>
              <a:ext uri="{FF2B5EF4-FFF2-40B4-BE49-F238E27FC236}">
                <a16:creationId xmlns:a16="http://schemas.microsoft.com/office/drawing/2014/main" id="{BAEE2BAF-A434-B8E2-D691-F6DAF25F9D71}"/>
              </a:ext>
            </a:extLst>
          </p:cNvPr>
          <p:cNvSpPr>
            <a:spLocks noGrp="1"/>
          </p:cNvSpPr>
          <p:nvPr>
            <p:ph type="dt" sz="half" idx="10"/>
          </p:nvPr>
        </p:nvSpPr>
        <p:spPr/>
        <p:txBody>
          <a:bodyPr/>
          <a:lstStyle/>
          <a:p>
            <a:fld id="{EF82C643-5689-4EB6-8D3A-67D865B2AE24}" type="datetimeFigureOut">
              <a:rPr lang="en-AU" smtClean="0"/>
              <a:t>13/05/2025</a:t>
            </a:fld>
            <a:endParaRPr lang="en-AU"/>
          </a:p>
        </p:txBody>
      </p:sp>
      <p:sp>
        <p:nvSpPr>
          <p:cNvPr id="5" name="Footer Placeholder 4">
            <a:extLst>
              <a:ext uri="{FF2B5EF4-FFF2-40B4-BE49-F238E27FC236}">
                <a16:creationId xmlns:a16="http://schemas.microsoft.com/office/drawing/2014/main" id="{DDFBF60A-052D-F62F-8B0B-530AD26AA4F3}"/>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0A906768-A48F-BA64-A446-4A3EF676544F}"/>
              </a:ext>
            </a:extLst>
          </p:cNvPr>
          <p:cNvSpPr>
            <a:spLocks noGrp="1"/>
          </p:cNvSpPr>
          <p:nvPr>
            <p:ph type="sldNum" sz="quarter" idx="12"/>
          </p:nvPr>
        </p:nvSpPr>
        <p:spPr/>
        <p:txBody>
          <a:bodyPr/>
          <a:lstStyle/>
          <a:p>
            <a:fld id="{98BF0348-DE60-4EB8-9D04-7E1899D354B5}" type="slidenum">
              <a:rPr lang="en-AU" smtClean="0"/>
              <a:t>‹#›</a:t>
            </a:fld>
            <a:endParaRPr lang="en-AU"/>
          </a:p>
        </p:txBody>
      </p:sp>
    </p:spTree>
    <p:extLst>
      <p:ext uri="{BB962C8B-B14F-4D97-AF65-F5344CB8AC3E}">
        <p14:creationId xmlns:p14="http://schemas.microsoft.com/office/powerpoint/2010/main" val="33295311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14701-DC5D-2BCC-5D7E-ACC8FDCB58A6}"/>
              </a:ext>
            </a:extLst>
          </p:cNvPr>
          <p:cNvSpPr>
            <a:spLocks noGrp="1"/>
          </p:cNvSpPr>
          <p:nvPr>
            <p:ph type="title"/>
          </p:nvPr>
        </p:nvSpPr>
        <p:spPr/>
        <p:txBody>
          <a:bodyPr/>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D6CD7040-C346-878A-FE7E-EB4BEBBF87D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EF6AD69A-9F91-86D3-0901-C4AEB21CCDDE}"/>
              </a:ext>
            </a:extLst>
          </p:cNvPr>
          <p:cNvSpPr>
            <a:spLocks noGrp="1"/>
          </p:cNvSpPr>
          <p:nvPr>
            <p:ph type="dt" sz="half" idx="10"/>
          </p:nvPr>
        </p:nvSpPr>
        <p:spPr/>
        <p:txBody>
          <a:bodyPr/>
          <a:lstStyle/>
          <a:p>
            <a:fld id="{EF82C643-5689-4EB6-8D3A-67D865B2AE24}" type="datetimeFigureOut">
              <a:rPr lang="en-AU" smtClean="0"/>
              <a:t>13/05/2025</a:t>
            </a:fld>
            <a:endParaRPr lang="en-AU"/>
          </a:p>
        </p:txBody>
      </p:sp>
      <p:sp>
        <p:nvSpPr>
          <p:cNvPr id="5" name="Footer Placeholder 4">
            <a:extLst>
              <a:ext uri="{FF2B5EF4-FFF2-40B4-BE49-F238E27FC236}">
                <a16:creationId xmlns:a16="http://schemas.microsoft.com/office/drawing/2014/main" id="{8F2D72CC-FEBA-AFCC-CA55-ED06DC393685}"/>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6BE4A8AB-74F1-FF04-10C1-1719EBEA1349}"/>
              </a:ext>
            </a:extLst>
          </p:cNvPr>
          <p:cNvSpPr>
            <a:spLocks noGrp="1"/>
          </p:cNvSpPr>
          <p:nvPr>
            <p:ph type="sldNum" sz="quarter" idx="12"/>
          </p:nvPr>
        </p:nvSpPr>
        <p:spPr/>
        <p:txBody>
          <a:bodyPr/>
          <a:lstStyle/>
          <a:p>
            <a:fld id="{98BF0348-DE60-4EB8-9D04-7E1899D354B5}" type="slidenum">
              <a:rPr lang="en-AU" smtClean="0"/>
              <a:t>‹#›</a:t>
            </a:fld>
            <a:endParaRPr lang="en-AU"/>
          </a:p>
        </p:txBody>
      </p:sp>
    </p:spTree>
    <p:extLst>
      <p:ext uri="{BB962C8B-B14F-4D97-AF65-F5344CB8AC3E}">
        <p14:creationId xmlns:p14="http://schemas.microsoft.com/office/powerpoint/2010/main" val="12878971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2754931-C70F-BF88-8E61-BEAA8620D5FB}"/>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BA87F945-F425-04E5-14ED-AB04FE9D40CE}"/>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6C154A66-7D6A-5598-F9C9-F2B0759446FE}"/>
              </a:ext>
            </a:extLst>
          </p:cNvPr>
          <p:cNvSpPr>
            <a:spLocks noGrp="1"/>
          </p:cNvSpPr>
          <p:nvPr>
            <p:ph type="dt" sz="half" idx="10"/>
          </p:nvPr>
        </p:nvSpPr>
        <p:spPr/>
        <p:txBody>
          <a:bodyPr/>
          <a:lstStyle/>
          <a:p>
            <a:fld id="{EF82C643-5689-4EB6-8D3A-67D865B2AE24}" type="datetimeFigureOut">
              <a:rPr lang="en-AU" smtClean="0"/>
              <a:t>13/05/2025</a:t>
            </a:fld>
            <a:endParaRPr lang="en-AU"/>
          </a:p>
        </p:txBody>
      </p:sp>
      <p:sp>
        <p:nvSpPr>
          <p:cNvPr id="5" name="Footer Placeholder 4">
            <a:extLst>
              <a:ext uri="{FF2B5EF4-FFF2-40B4-BE49-F238E27FC236}">
                <a16:creationId xmlns:a16="http://schemas.microsoft.com/office/drawing/2014/main" id="{6D333F49-233E-B0F3-43D2-564C6D9F6F34}"/>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B1A0181F-5F69-01E8-C6D3-E71E67B9F549}"/>
              </a:ext>
            </a:extLst>
          </p:cNvPr>
          <p:cNvSpPr>
            <a:spLocks noGrp="1"/>
          </p:cNvSpPr>
          <p:nvPr>
            <p:ph type="sldNum" sz="quarter" idx="12"/>
          </p:nvPr>
        </p:nvSpPr>
        <p:spPr/>
        <p:txBody>
          <a:bodyPr/>
          <a:lstStyle/>
          <a:p>
            <a:fld id="{98BF0348-DE60-4EB8-9D04-7E1899D354B5}" type="slidenum">
              <a:rPr lang="en-AU" smtClean="0"/>
              <a:t>‹#›</a:t>
            </a:fld>
            <a:endParaRPr lang="en-AU"/>
          </a:p>
        </p:txBody>
      </p:sp>
    </p:spTree>
    <p:extLst>
      <p:ext uri="{BB962C8B-B14F-4D97-AF65-F5344CB8AC3E}">
        <p14:creationId xmlns:p14="http://schemas.microsoft.com/office/powerpoint/2010/main" val="21611756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A0833A-F6A9-0D91-F3FA-20096891430C}"/>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308952EF-707B-FFD6-F1B3-3DD25EB57D6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B077F0F9-CDF9-923B-5980-93D3A8E200ED}"/>
              </a:ext>
            </a:extLst>
          </p:cNvPr>
          <p:cNvSpPr>
            <a:spLocks noGrp="1"/>
          </p:cNvSpPr>
          <p:nvPr>
            <p:ph type="dt" sz="half" idx="10"/>
          </p:nvPr>
        </p:nvSpPr>
        <p:spPr/>
        <p:txBody>
          <a:bodyPr/>
          <a:lstStyle/>
          <a:p>
            <a:fld id="{EF82C643-5689-4EB6-8D3A-67D865B2AE24}" type="datetimeFigureOut">
              <a:rPr lang="en-AU" smtClean="0"/>
              <a:t>13/05/2025</a:t>
            </a:fld>
            <a:endParaRPr lang="en-AU"/>
          </a:p>
        </p:txBody>
      </p:sp>
      <p:sp>
        <p:nvSpPr>
          <p:cNvPr id="5" name="Footer Placeholder 4">
            <a:extLst>
              <a:ext uri="{FF2B5EF4-FFF2-40B4-BE49-F238E27FC236}">
                <a16:creationId xmlns:a16="http://schemas.microsoft.com/office/drawing/2014/main" id="{64C42DAE-F2BE-21A4-092A-75915198A276}"/>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131BCC50-76CE-7557-54F8-AD2C0C0EA252}"/>
              </a:ext>
            </a:extLst>
          </p:cNvPr>
          <p:cNvSpPr>
            <a:spLocks noGrp="1"/>
          </p:cNvSpPr>
          <p:nvPr>
            <p:ph type="sldNum" sz="quarter" idx="12"/>
          </p:nvPr>
        </p:nvSpPr>
        <p:spPr/>
        <p:txBody>
          <a:bodyPr/>
          <a:lstStyle/>
          <a:p>
            <a:fld id="{98BF0348-DE60-4EB8-9D04-7E1899D354B5}" type="slidenum">
              <a:rPr lang="en-AU" smtClean="0"/>
              <a:t>‹#›</a:t>
            </a:fld>
            <a:endParaRPr lang="en-AU"/>
          </a:p>
        </p:txBody>
      </p:sp>
    </p:spTree>
    <p:extLst>
      <p:ext uri="{BB962C8B-B14F-4D97-AF65-F5344CB8AC3E}">
        <p14:creationId xmlns:p14="http://schemas.microsoft.com/office/powerpoint/2010/main" val="34570593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637D0A-3265-5E6C-0DF5-6F7368BF790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AU"/>
          </a:p>
        </p:txBody>
      </p:sp>
      <p:sp>
        <p:nvSpPr>
          <p:cNvPr id="3" name="Text Placeholder 2">
            <a:extLst>
              <a:ext uri="{FF2B5EF4-FFF2-40B4-BE49-F238E27FC236}">
                <a16:creationId xmlns:a16="http://schemas.microsoft.com/office/drawing/2014/main" id="{01836451-31CB-3DA3-DD5F-A6B8AA07842E}"/>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4B295BC-5040-9D25-CE09-F53A4C594D0F}"/>
              </a:ext>
            </a:extLst>
          </p:cNvPr>
          <p:cNvSpPr>
            <a:spLocks noGrp="1"/>
          </p:cNvSpPr>
          <p:nvPr>
            <p:ph type="dt" sz="half" idx="10"/>
          </p:nvPr>
        </p:nvSpPr>
        <p:spPr/>
        <p:txBody>
          <a:bodyPr/>
          <a:lstStyle/>
          <a:p>
            <a:fld id="{EF82C643-5689-4EB6-8D3A-67D865B2AE24}" type="datetimeFigureOut">
              <a:rPr lang="en-AU" smtClean="0"/>
              <a:t>13/05/2025</a:t>
            </a:fld>
            <a:endParaRPr lang="en-AU"/>
          </a:p>
        </p:txBody>
      </p:sp>
      <p:sp>
        <p:nvSpPr>
          <p:cNvPr id="5" name="Footer Placeholder 4">
            <a:extLst>
              <a:ext uri="{FF2B5EF4-FFF2-40B4-BE49-F238E27FC236}">
                <a16:creationId xmlns:a16="http://schemas.microsoft.com/office/drawing/2014/main" id="{6E82E373-6EE9-1E96-F511-1F78DFBF26E3}"/>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7B246FC0-4F9F-71A2-E3A8-6F20900AE0FC}"/>
              </a:ext>
            </a:extLst>
          </p:cNvPr>
          <p:cNvSpPr>
            <a:spLocks noGrp="1"/>
          </p:cNvSpPr>
          <p:nvPr>
            <p:ph type="sldNum" sz="quarter" idx="12"/>
          </p:nvPr>
        </p:nvSpPr>
        <p:spPr/>
        <p:txBody>
          <a:bodyPr/>
          <a:lstStyle/>
          <a:p>
            <a:fld id="{98BF0348-DE60-4EB8-9D04-7E1899D354B5}" type="slidenum">
              <a:rPr lang="en-AU" smtClean="0"/>
              <a:t>‹#›</a:t>
            </a:fld>
            <a:endParaRPr lang="en-AU"/>
          </a:p>
        </p:txBody>
      </p:sp>
    </p:spTree>
    <p:extLst>
      <p:ext uri="{BB962C8B-B14F-4D97-AF65-F5344CB8AC3E}">
        <p14:creationId xmlns:p14="http://schemas.microsoft.com/office/powerpoint/2010/main" val="41369488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15C879-F893-5427-2678-47CEEE9155B8}"/>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8F974788-15DB-838B-CEFA-D8F3316300DB}"/>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a:extLst>
              <a:ext uri="{FF2B5EF4-FFF2-40B4-BE49-F238E27FC236}">
                <a16:creationId xmlns:a16="http://schemas.microsoft.com/office/drawing/2014/main" id="{67961BE0-749F-2B1A-D0D7-B38F17BE3D8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a:extLst>
              <a:ext uri="{FF2B5EF4-FFF2-40B4-BE49-F238E27FC236}">
                <a16:creationId xmlns:a16="http://schemas.microsoft.com/office/drawing/2014/main" id="{CD182004-440F-4540-51A2-5B4B6C1550B9}"/>
              </a:ext>
            </a:extLst>
          </p:cNvPr>
          <p:cNvSpPr>
            <a:spLocks noGrp="1"/>
          </p:cNvSpPr>
          <p:nvPr>
            <p:ph type="dt" sz="half" idx="10"/>
          </p:nvPr>
        </p:nvSpPr>
        <p:spPr/>
        <p:txBody>
          <a:bodyPr/>
          <a:lstStyle/>
          <a:p>
            <a:fld id="{EF82C643-5689-4EB6-8D3A-67D865B2AE24}" type="datetimeFigureOut">
              <a:rPr lang="en-AU" smtClean="0"/>
              <a:t>13/05/2025</a:t>
            </a:fld>
            <a:endParaRPr lang="en-AU"/>
          </a:p>
        </p:txBody>
      </p:sp>
      <p:sp>
        <p:nvSpPr>
          <p:cNvPr id="6" name="Footer Placeholder 5">
            <a:extLst>
              <a:ext uri="{FF2B5EF4-FFF2-40B4-BE49-F238E27FC236}">
                <a16:creationId xmlns:a16="http://schemas.microsoft.com/office/drawing/2014/main" id="{EF97BB0E-0D07-BFD7-CA00-8BF0AD03A0CF}"/>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97DB1DB3-EE15-2B06-CA44-6D0F498B2D19}"/>
              </a:ext>
            </a:extLst>
          </p:cNvPr>
          <p:cNvSpPr>
            <a:spLocks noGrp="1"/>
          </p:cNvSpPr>
          <p:nvPr>
            <p:ph type="sldNum" sz="quarter" idx="12"/>
          </p:nvPr>
        </p:nvSpPr>
        <p:spPr/>
        <p:txBody>
          <a:bodyPr/>
          <a:lstStyle/>
          <a:p>
            <a:fld id="{98BF0348-DE60-4EB8-9D04-7E1899D354B5}" type="slidenum">
              <a:rPr lang="en-AU" smtClean="0"/>
              <a:t>‹#›</a:t>
            </a:fld>
            <a:endParaRPr lang="en-AU"/>
          </a:p>
        </p:txBody>
      </p:sp>
    </p:spTree>
    <p:extLst>
      <p:ext uri="{BB962C8B-B14F-4D97-AF65-F5344CB8AC3E}">
        <p14:creationId xmlns:p14="http://schemas.microsoft.com/office/powerpoint/2010/main" val="24274597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3CBB1C-7120-74EA-64B5-76683222D4A1}"/>
              </a:ext>
            </a:extLst>
          </p:cNvPr>
          <p:cNvSpPr>
            <a:spLocks noGrp="1"/>
          </p:cNvSpPr>
          <p:nvPr>
            <p:ph type="title"/>
          </p:nvPr>
        </p:nvSpPr>
        <p:spPr>
          <a:xfrm>
            <a:off x="839788" y="365125"/>
            <a:ext cx="10515600" cy="1325563"/>
          </a:xfrm>
        </p:spPr>
        <p:txBody>
          <a:bodyPr/>
          <a:lstStyle/>
          <a:p>
            <a:r>
              <a:rPr lang="en-US"/>
              <a:t>Click to edit Master title style</a:t>
            </a:r>
            <a:endParaRPr lang="en-AU"/>
          </a:p>
        </p:txBody>
      </p:sp>
      <p:sp>
        <p:nvSpPr>
          <p:cNvPr id="3" name="Text Placeholder 2">
            <a:extLst>
              <a:ext uri="{FF2B5EF4-FFF2-40B4-BE49-F238E27FC236}">
                <a16:creationId xmlns:a16="http://schemas.microsoft.com/office/drawing/2014/main" id="{291EC9D2-939F-7CA1-7898-C5F6D61624B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D7710C9-247C-7E95-FE2C-3FAD32109496}"/>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a:extLst>
              <a:ext uri="{FF2B5EF4-FFF2-40B4-BE49-F238E27FC236}">
                <a16:creationId xmlns:a16="http://schemas.microsoft.com/office/drawing/2014/main" id="{91855595-2E79-A9B4-9EBB-44C79E39FB4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94370A0-D742-CFBB-280D-7DABA550864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a:extLst>
              <a:ext uri="{FF2B5EF4-FFF2-40B4-BE49-F238E27FC236}">
                <a16:creationId xmlns:a16="http://schemas.microsoft.com/office/drawing/2014/main" id="{2283364E-51C0-95AF-4A6A-6B275FE93B0B}"/>
              </a:ext>
            </a:extLst>
          </p:cNvPr>
          <p:cNvSpPr>
            <a:spLocks noGrp="1"/>
          </p:cNvSpPr>
          <p:nvPr>
            <p:ph type="dt" sz="half" idx="10"/>
          </p:nvPr>
        </p:nvSpPr>
        <p:spPr/>
        <p:txBody>
          <a:bodyPr/>
          <a:lstStyle/>
          <a:p>
            <a:fld id="{EF82C643-5689-4EB6-8D3A-67D865B2AE24}" type="datetimeFigureOut">
              <a:rPr lang="en-AU" smtClean="0"/>
              <a:t>13/05/2025</a:t>
            </a:fld>
            <a:endParaRPr lang="en-AU"/>
          </a:p>
        </p:txBody>
      </p:sp>
      <p:sp>
        <p:nvSpPr>
          <p:cNvPr id="8" name="Footer Placeholder 7">
            <a:extLst>
              <a:ext uri="{FF2B5EF4-FFF2-40B4-BE49-F238E27FC236}">
                <a16:creationId xmlns:a16="http://schemas.microsoft.com/office/drawing/2014/main" id="{C80DB484-1850-35C6-A5D2-C1017A77ADB0}"/>
              </a:ext>
            </a:extLst>
          </p:cNvPr>
          <p:cNvSpPr>
            <a:spLocks noGrp="1"/>
          </p:cNvSpPr>
          <p:nvPr>
            <p:ph type="ftr" sz="quarter" idx="11"/>
          </p:nvPr>
        </p:nvSpPr>
        <p:spPr/>
        <p:txBody>
          <a:bodyPr/>
          <a:lstStyle/>
          <a:p>
            <a:endParaRPr lang="en-AU"/>
          </a:p>
        </p:txBody>
      </p:sp>
      <p:sp>
        <p:nvSpPr>
          <p:cNvPr id="9" name="Slide Number Placeholder 8">
            <a:extLst>
              <a:ext uri="{FF2B5EF4-FFF2-40B4-BE49-F238E27FC236}">
                <a16:creationId xmlns:a16="http://schemas.microsoft.com/office/drawing/2014/main" id="{A08D855A-9B81-E20B-FB16-9FD702FAE9D0}"/>
              </a:ext>
            </a:extLst>
          </p:cNvPr>
          <p:cNvSpPr>
            <a:spLocks noGrp="1"/>
          </p:cNvSpPr>
          <p:nvPr>
            <p:ph type="sldNum" sz="quarter" idx="12"/>
          </p:nvPr>
        </p:nvSpPr>
        <p:spPr/>
        <p:txBody>
          <a:bodyPr/>
          <a:lstStyle/>
          <a:p>
            <a:fld id="{98BF0348-DE60-4EB8-9D04-7E1899D354B5}" type="slidenum">
              <a:rPr lang="en-AU" smtClean="0"/>
              <a:t>‹#›</a:t>
            </a:fld>
            <a:endParaRPr lang="en-AU"/>
          </a:p>
        </p:txBody>
      </p:sp>
    </p:spTree>
    <p:extLst>
      <p:ext uri="{BB962C8B-B14F-4D97-AF65-F5344CB8AC3E}">
        <p14:creationId xmlns:p14="http://schemas.microsoft.com/office/powerpoint/2010/main" val="33329504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0ACB3B-FA15-9B52-B636-28B6BDA9EC58}"/>
              </a:ext>
            </a:extLst>
          </p:cNvPr>
          <p:cNvSpPr>
            <a:spLocks noGrp="1"/>
          </p:cNvSpPr>
          <p:nvPr>
            <p:ph type="title"/>
          </p:nvPr>
        </p:nvSpPr>
        <p:spPr/>
        <p:txBody>
          <a:bodyPr/>
          <a:lstStyle/>
          <a:p>
            <a:r>
              <a:rPr lang="en-US"/>
              <a:t>Click to edit Master title style</a:t>
            </a:r>
            <a:endParaRPr lang="en-AU"/>
          </a:p>
        </p:txBody>
      </p:sp>
      <p:sp>
        <p:nvSpPr>
          <p:cNvPr id="3" name="Date Placeholder 2">
            <a:extLst>
              <a:ext uri="{FF2B5EF4-FFF2-40B4-BE49-F238E27FC236}">
                <a16:creationId xmlns:a16="http://schemas.microsoft.com/office/drawing/2014/main" id="{769A1247-6424-8273-5412-8DB1D53978F1}"/>
              </a:ext>
            </a:extLst>
          </p:cNvPr>
          <p:cNvSpPr>
            <a:spLocks noGrp="1"/>
          </p:cNvSpPr>
          <p:nvPr>
            <p:ph type="dt" sz="half" idx="10"/>
          </p:nvPr>
        </p:nvSpPr>
        <p:spPr/>
        <p:txBody>
          <a:bodyPr/>
          <a:lstStyle/>
          <a:p>
            <a:fld id="{EF82C643-5689-4EB6-8D3A-67D865B2AE24}" type="datetimeFigureOut">
              <a:rPr lang="en-AU" smtClean="0"/>
              <a:t>13/05/2025</a:t>
            </a:fld>
            <a:endParaRPr lang="en-AU"/>
          </a:p>
        </p:txBody>
      </p:sp>
      <p:sp>
        <p:nvSpPr>
          <p:cNvPr id="4" name="Footer Placeholder 3">
            <a:extLst>
              <a:ext uri="{FF2B5EF4-FFF2-40B4-BE49-F238E27FC236}">
                <a16:creationId xmlns:a16="http://schemas.microsoft.com/office/drawing/2014/main" id="{44396D85-6F29-1B7D-19D2-BE224B0A6F38}"/>
              </a:ext>
            </a:extLst>
          </p:cNvPr>
          <p:cNvSpPr>
            <a:spLocks noGrp="1"/>
          </p:cNvSpPr>
          <p:nvPr>
            <p:ph type="ftr" sz="quarter" idx="11"/>
          </p:nvPr>
        </p:nvSpPr>
        <p:spPr/>
        <p:txBody>
          <a:bodyPr/>
          <a:lstStyle/>
          <a:p>
            <a:endParaRPr lang="en-AU"/>
          </a:p>
        </p:txBody>
      </p:sp>
      <p:sp>
        <p:nvSpPr>
          <p:cNvPr id="5" name="Slide Number Placeholder 4">
            <a:extLst>
              <a:ext uri="{FF2B5EF4-FFF2-40B4-BE49-F238E27FC236}">
                <a16:creationId xmlns:a16="http://schemas.microsoft.com/office/drawing/2014/main" id="{D3C360E1-2AB9-1B06-88E5-48B1682FA52A}"/>
              </a:ext>
            </a:extLst>
          </p:cNvPr>
          <p:cNvSpPr>
            <a:spLocks noGrp="1"/>
          </p:cNvSpPr>
          <p:nvPr>
            <p:ph type="sldNum" sz="quarter" idx="12"/>
          </p:nvPr>
        </p:nvSpPr>
        <p:spPr/>
        <p:txBody>
          <a:bodyPr/>
          <a:lstStyle/>
          <a:p>
            <a:fld id="{98BF0348-DE60-4EB8-9D04-7E1899D354B5}" type="slidenum">
              <a:rPr lang="en-AU" smtClean="0"/>
              <a:t>‹#›</a:t>
            </a:fld>
            <a:endParaRPr lang="en-AU"/>
          </a:p>
        </p:txBody>
      </p:sp>
    </p:spTree>
    <p:extLst>
      <p:ext uri="{BB962C8B-B14F-4D97-AF65-F5344CB8AC3E}">
        <p14:creationId xmlns:p14="http://schemas.microsoft.com/office/powerpoint/2010/main" val="24944045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44AA50D-520F-B81F-97C6-197CE515718B}"/>
              </a:ext>
            </a:extLst>
          </p:cNvPr>
          <p:cNvSpPr>
            <a:spLocks noGrp="1"/>
          </p:cNvSpPr>
          <p:nvPr>
            <p:ph type="dt" sz="half" idx="10"/>
          </p:nvPr>
        </p:nvSpPr>
        <p:spPr/>
        <p:txBody>
          <a:bodyPr/>
          <a:lstStyle/>
          <a:p>
            <a:fld id="{EF82C643-5689-4EB6-8D3A-67D865B2AE24}" type="datetimeFigureOut">
              <a:rPr lang="en-AU" smtClean="0"/>
              <a:t>13/05/2025</a:t>
            </a:fld>
            <a:endParaRPr lang="en-AU"/>
          </a:p>
        </p:txBody>
      </p:sp>
      <p:sp>
        <p:nvSpPr>
          <p:cNvPr id="3" name="Footer Placeholder 2">
            <a:extLst>
              <a:ext uri="{FF2B5EF4-FFF2-40B4-BE49-F238E27FC236}">
                <a16:creationId xmlns:a16="http://schemas.microsoft.com/office/drawing/2014/main" id="{5E0E59B2-5B5C-F098-A8CC-4185A057B59A}"/>
              </a:ext>
            </a:extLst>
          </p:cNvPr>
          <p:cNvSpPr>
            <a:spLocks noGrp="1"/>
          </p:cNvSpPr>
          <p:nvPr>
            <p:ph type="ftr" sz="quarter" idx="11"/>
          </p:nvPr>
        </p:nvSpPr>
        <p:spPr/>
        <p:txBody>
          <a:bodyPr/>
          <a:lstStyle/>
          <a:p>
            <a:endParaRPr lang="en-AU"/>
          </a:p>
        </p:txBody>
      </p:sp>
      <p:sp>
        <p:nvSpPr>
          <p:cNvPr id="4" name="Slide Number Placeholder 3">
            <a:extLst>
              <a:ext uri="{FF2B5EF4-FFF2-40B4-BE49-F238E27FC236}">
                <a16:creationId xmlns:a16="http://schemas.microsoft.com/office/drawing/2014/main" id="{11191877-25DA-8D1A-715A-C94C31A7262B}"/>
              </a:ext>
            </a:extLst>
          </p:cNvPr>
          <p:cNvSpPr>
            <a:spLocks noGrp="1"/>
          </p:cNvSpPr>
          <p:nvPr>
            <p:ph type="sldNum" sz="quarter" idx="12"/>
          </p:nvPr>
        </p:nvSpPr>
        <p:spPr/>
        <p:txBody>
          <a:bodyPr/>
          <a:lstStyle/>
          <a:p>
            <a:fld id="{98BF0348-DE60-4EB8-9D04-7E1899D354B5}" type="slidenum">
              <a:rPr lang="en-AU" smtClean="0"/>
              <a:t>‹#›</a:t>
            </a:fld>
            <a:endParaRPr lang="en-AU"/>
          </a:p>
        </p:txBody>
      </p:sp>
    </p:spTree>
    <p:extLst>
      <p:ext uri="{BB962C8B-B14F-4D97-AF65-F5344CB8AC3E}">
        <p14:creationId xmlns:p14="http://schemas.microsoft.com/office/powerpoint/2010/main" val="37505435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9356F9-DB08-FA6E-BDBC-5D83DC0156D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Content Placeholder 2">
            <a:extLst>
              <a:ext uri="{FF2B5EF4-FFF2-40B4-BE49-F238E27FC236}">
                <a16:creationId xmlns:a16="http://schemas.microsoft.com/office/drawing/2014/main" id="{6240537F-A492-2AD9-4AD1-2E0B26279A5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a:extLst>
              <a:ext uri="{FF2B5EF4-FFF2-40B4-BE49-F238E27FC236}">
                <a16:creationId xmlns:a16="http://schemas.microsoft.com/office/drawing/2014/main" id="{C4E5B96A-7A20-4BA7-9944-7512BED956F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19A6E1A-0EB8-707A-80D3-F380773CA8F9}"/>
              </a:ext>
            </a:extLst>
          </p:cNvPr>
          <p:cNvSpPr>
            <a:spLocks noGrp="1"/>
          </p:cNvSpPr>
          <p:nvPr>
            <p:ph type="dt" sz="half" idx="10"/>
          </p:nvPr>
        </p:nvSpPr>
        <p:spPr/>
        <p:txBody>
          <a:bodyPr/>
          <a:lstStyle/>
          <a:p>
            <a:fld id="{EF82C643-5689-4EB6-8D3A-67D865B2AE24}" type="datetimeFigureOut">
              <a:rPr lang="en-AU" smtClean="0"/>
              <a:t>13/05/2025</a:t>
            </a:fld>
            <a:endParaRPr lang="en-AU"/>
          </a:p>
        </p:txBody>
      </p:sp>
      <p:sp>
        <p:nvSpPr>
          <p:cNvPr id="6" name="Footer Placeholder 5">
            <a:extLst>
              <a:ext uri="{FF2B5EF4-FFF2-40B4-BE49-F238E27FC236}">
                <a16:creationId xmlns:a16="http://schemas.microsoft.com/office/drawing/2014/main" id="{DAD68094-EBBF-AA96-EFB4-C7566D870E77}"/>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038EBA95-CB1D-C0AC-3085-D1BFDC4C755C}"/>
              </a:ext>
            </a:extLst>
          </p:cNvPr>
          <p:cNvSpPr>
            <a:spLocks noGrp="1"/>
          </p:cNvSpPr>
          <p:nvPr>
            <p:ph type="sldNum" sz="quarter" idx="12"/>
          </p:nvPr>
        </p:nvSpPr>
        <p:spPr/>
        <p:txBody>
          <a:bodyPr/>
          <a:lstStyle/>
          <a:p>
            <a:fld id="{98BF0348-DE60-4EB8-9D04-7E1899D354B5}" type="slidenum">
              <a:rPr lang="en-AU" smtClean="0"/>
              <a:t>‹#›</a:t>
            </a:fld>
            <a:endParaRPr lang="en-AU"/>
          </a:p>
        </p:txBody>
      </p:sp>
    </p:spTree>
    <p:extLst>
      <p:ext uri="{BB962C8B-B14F-4D97-AF65-F5344CB8AC3E}">
        <p14:creationId xmlns:p14="http://schemas.microsoft.com/office/powerpoint/2010/main" val="7351449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AD543E-C3E1-178C-96D0-2079A0D2121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07AA4289-F39F-588F-DA6A-F0FA1DD7254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a:extLst>
              <a:ext uri="{FF2B5EF4-FFF2-40B4-BE49-F238E27FC236}">
                <a16:creationId xmlns:a16="http://schemas.microsoft.com/office/drawing/2014/main" id="{701293AC-D684-739D-D1E1-6CB36E41082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A7F0BCD-CAFD-060D-D5C9-D1F9A476A2F0}"/>
              </a:ext>
            </a:extLst>
          </p:cNvPr>
          <p:cNvSpPr>
            <a:spLocks noGrp="1"/>
          </p:cNvSpPr>
          <p:nvPr>
            <p:ph type="dt" sz="half" idx="10"/>
          </p:nvPr>
        </p:nvSpPr>
        <p:spPr/>
        <p:txBody>
          <a:bodyPr/>
          <a:lstStyle/>
          <a:p>
            <a:fld id="{EF82C643-5689-4EB6-8D3A-67D865B2AE24}" type="datetimeFigureOut">
              <a:rPr lang="en-AU" smtClean="0"/>
              <a:t>13/05/2025</a:t>
            </a:fld>
            <a:endParaRPr lang="en-AU"/>
          </a:p>
        </p:txBody>
      </p:sp>
      <p:sp>
        <p:nvSpPr>
          <p:cNvPr id="6" name="Footer Placeholder 5">
            <a:extLst>
              <a:ext uri="{FF2B5EF4-FFF2-40B4-BE49-F238E27FC236}">
                <a16:creationId xmlns:a16="http://schemas.microsoft.com/office/drawing/2014/main" id="{678162FC-A527-1631-C077-B41399745CC5}"/>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40F63533-E516-4F74-7789-EE580C27F747}"/>
              </a:ext>
            </a:extLst>
          </p:cNvPr>
          <p:cNvSpPr>
            <a:spLocks noGrp="1"/>
          </p:cNvSpPr>
          <p:nvPr>
            <p:ph type="sldNum" sz="quarter" idx="12"/>
          </p:nvPr>
        </p:nvSpPr>
        <p:spPr/>
        <p:txBody>
          <a:bodyPr/>
          <a:lstStyle/>
          <a:p>
            <a:fld id="{98BF0348-DE60-4EB8-9D04-7E1899D354B5}" type="slidenum">
              <a:rPr lang="en-AU" smtClean="0"/>
              <a:t>‹#›</a:t>
            </a:fld>
            <a:endParaRPr lang="en-AU"/>
          </a:p>
        </p:txBody>
      </p:sp>
    </p:spTree>
    <p:extLst>
      <p:ext uri="{BB962C8B-B14F-4D97-AF65-F5344CB8AC3E}">
        <p14:creationId xmlns:p14="http://schemas.microsoft.com/office/powerpoint/2010/main" val="37436367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F9FD4FD-2277-408B-7F1A-C33A2905DF6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DFD04629-EC9A-CE05-4CC7-1435FEEA30A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7F020F33-52E3-C0BF-ECC9-514C67BB4DE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EF82C643-5689-4EB6-8D3A-67D865B2AE24}" type="datetimeFigureOut">
              <a:rPr lang="en-AU" smtClean="0"/>
              <a:t>13/05/2025</a:t>
            </a:fld>
            <a:endParaRPr lang="en-AU"/>
          </a:p>
        </p:txBody>
      </p:sp>
      <p:sp>
        <p:nvSpPr>
          <p:cNvPr id="5" name="Footer Placeholder 4">
            <a:extLst>
              <a:ext uri="{FF2B5EF4-FFF2-40B4-BE49-F238E27FC236}">
                <a16:creationId xmlns:a16="http://schemas.microsoft.com/office/drawing/2014/main" id="{5B8E4355-020A-FD03-635E-2071E4193E8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AU"/>
          </a:p>
        </p:txBody>
      </p:sp>
      <p:sp>
        <p:nvSpPr>
          <p:cNvPr id="6" name="Slide Number Placeholder 5">
            <a:extLst>
              <a:ext uri="{FF2B5EF4-FFF2-40B4-BE49-F238E27FC236}">
                <a16:creationId xmlns:a16="http://schemas.microsoft.com/office/drawing/2014/main" id="{AC64E274-ABCA-007B-A807-86CEE47E182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98BF0348-DE60-4EB8-9D04-7E1899D354B5}" type="slidenum">
              <a:rPr lang="en-AU" smtClean="0"/>
              <a:t>‹#›</a:t>
            </a:fld>
            <a:endParaRPr lang="en-AU"/>
          </a:p>
        </p:txBody>
      </p:sp>
    </p:spTree>
    <p:extLst>
      <p:ext uri="{BB962C8B-B14F-4D97-AF65-F5344CB8AC3E}">
        <p14:creationId xmlns:p14="http://schemas.microsoft.com/office/powerpoint/2010/main" val="218399731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sv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www.un.org/sustainabledevelopment/takeaction/" TargetMode="External"/><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5.png"/><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hyperlink" Target="mailto:Kristen@steering3billion.com" TargetMode="External"/><Relationship Id="rId4" Type="http://schemas.openxmlformats.org/officeDocument/2006/relationships/image" Target="../media/image19.JP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5FEC33-080D-F160-1699-7DA9DA673536}"/>
              </a:ext>
            </a:extLst>
          </p:cNvPr>
          <p:cNvSpPr>
            <a:spLocks noGrp="1"/>
          </p:cNvSpPr>
          <p:nvPr>
            <p:ph type="ctrTitle"/>
          </p:nvPr>
        </p:nvSpPr>
        <p:spPr/>
        <p:txBody>
          <a:bodyPr>
            <a:normAutofit fontScale="90000"/>
          </a:bodyPr>
          <a:lstStyle/>
          <a:p>
            <a:r>
              <a:rPr lang="en-US" spc="-33" dirty="0">
                <a:sym typeface="Arimo"/>
              </a:rPr>
              <a:t>T</a:t>
            </a:r>
            <a:r>
              <a:rPr lang="en-US" sz="6000" strike="noStrike" spc="-33" dirty="0">
                <a:latin typeface="+mj-lt"/>
                <a:ea typeface="+mj-ea"/>
                <a:cs typeface="+mj-cs"/>
                <a:sym typeface="Arimo"/>
              </a:rPr>
              <a:t>he Pathway to Planetary Health </a:t>
            </a:r>
            <a:r>
              <a:rPr lang="en-US" sz="6000" i="1" strike="noStrike" spc="-33" dirty="0">
                <a:latin typeface="+mj-lt"/>
                <a:ea typeface="+mj-ea"/>
                <a:cs typeface="+mj-cs"/>
                <a:sym typeface="Arimo"/>
              </a:rPr>
              <a:t>in practice</a:t>
            </a:r>
            <a:br>
              <a:rPr lang="en-US" sz="6000" strike="noStrike" spc="-33" dirty="0">
                <a:latin typeface="+mj-lt"/>
                <a:ea typeface="+mj-ea"/>
                <a:cs typeface="+mj-cs"/>
                <a:sym typeface="Arimo"/>
              </a:rPr>
            </a:br>
            <a:endParaRPr lang="en-AU" dirty="0"/>
          </a:p>
        </p:txBody>
      </p:sp>
      <p:pic>
        <p:nvPicPr>
          <p:cNvPr id="4" name="Picture 3" descr="A green and black logo&#10;&#10;Description automatically generated">
            <a:extLst>
              <a:ext uri="{FF2B5EF4-FFF2-40B4-BE49-F238E27FC236}">
                <a16:creationId xmlns:a16="http://schemas.microsoft.com/office/drawing/2014/main" id="{8E22D4D3-526C-0137-DB6D-74FDB4BA79B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3163" y="3819559"/>
            <a:ext cx="3433050" cy="1713173"/>
          </a:xfrm>
          <a:prstGeom prst="rect">
            <a:avLst/>
          </a:prstGeom>
        </p:spPr>
      </p:pic>
      <p:pic>
        <p:nvPicPr>
          <p:cNvPr id="5" name="Graphic 4">
            <a:extLst>
              <a:ext uri="{FF2B5EF4-FFF2-40B4-BE49-F238E27FC236}">
                <a16:creationId xmlns:a16="http://schemas.microsoft.com/office/drawing/2014/main" id="{E43C407F-3361-C6D4-28F9-53AD2161783E}"/>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379474" y="4071438"/>
            <a:ext cx="3433051" cy="1209414"/>
          </a:xfrm>
          <a:prstGeom prst="rect">
            <a:avLst/>
          </a:prstGeom>
        </p:spPr>
      </p:pic>
      <p:pic>
        <p:nvPicPr>
          <p:cNvPr id="7" name="Picture 6" descr="A logo with a letter s&#10;&#10;Description automatically generated with medium confidence">
            <a:extLst>
              <a:ext uri="{FF2B5EF4-FFF2-40B4-BE49-F238E27FC236}">
                <a16:creationId xmlns:a16="http://schemas.microsoft.com/office/drawing/2014/main" id="{0D55F079-EE99-E00E-D3F0-94633D55DED3}"/>
              </a:ext>
            </a:extLst>
          </p:cNvPr>
          <p:cNvPicPr>
            <a:picLocks noChangeAspect="1"/>
          </p:cNvPicPr>
          <p:nvPr/>
        </p:nvPicPr>
        <p:blipFill rotWithShape="1">
          <a:blip r:embed="rId6">
            <a:extLst>
              <a:ext uri="{28A0092B-C50C-407E-A947-70E740481C1C}">
                <a14:useLocalDpi xmlns:a14="http://schemas.microsoft.com/office/drawing/2010/main" val="0"/>
              </a:ext>
            </a:extLst>
          </a:blip>
          <a:srcRect l="12512" t="26533" r="12319" b="33080"/>
          <a:stretch/>
        </p:blipFill>
        <p:spPr>
          <a:xfrm>
            <a:off x="8125786" y="3683571"/>
            <a:ext cx="3188632" cy="1713173"/>
          </a:xfrm>
          <a:prstGeom prst="rect">
            <a:avLst/>
          </a:prstGeom>
        </p:spPr>
      </p:pic>
    </p:spTree>
    <p:extLst>
      <p:ext uri="{BB962C8B-B14F-4D97-AF65-F5344CB8AC3E}">
        <p14:creationId xmlns:p14="http://schemas.microsoft.com/office/powerpoint/2010/main" val="203831093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992CBB-E921-610B-4816-67571E0F51CC}"/>
              </a:ext>
            </a:extLst>
          </p:cNvPr>
          <p:cNvSpPr>
            <a:spLocks noGrp="1"/>
          </p:cNvSpPr>
          <p:nvPr>
            <p:ph type="title"/>
          </p:nvPr>
        </p:nvSpPr>
        <p:spPr/>
        <p:txBody>
          <a:bodyPr/>
          <a:lstStyle/>
          <a:p>
            <a:pPr>
              <a:lnSpc>
                <a:spcPts val="4752"/>
              </a:lnSpc>
              <a:spcBef>
                <a:spcPct val="0"/>
              </a:spcBef>
            </a:pPr>
            <a:r>
              <a:rPr lang="en-US" sz="4400" dirty="0">
                <a:solidFill>
                  <a:srgbClr val="3C3D3F"/>
                </a:solidFill>
                <a:latin typeface="Aptos Display" panose="020B0004020202020204" pitchFamily="34" charset="0"/>
                <a:ea typeface="Arimo"/>
                <a:cs typeface="Arimo"/>
                <a:sym typeface="Arimo"/>
              </a:rPr>
              <a:t>Alignment</a:t>
            </a:r>
          </a:p>
        </p:txBody>
      </p:sp>
      <p:sp>
        <p:nvSpPr>
          <p:cNvPr id="3" name="Content Placeholder 2">
            <a:extLst>
              <a:ext uri="{FF2B5EF4-FFF2-40B4-BE49-F238E27FC236}">
                <a16:creationId xmlns:a16="http://schemas.microsoft.com/office/drawing/2014/main" id="{384ECD05-AAC4-407A-ECB7-E7A8D0964553}"/>
              </a:ext>
            </a:extLst>
          </p:cNvPr>
          <p:cNvSpPr>
            <a:spLocks noGrp="1"/>
          </p:cNvSpPr>
          <p:nvPr>
            <p:ph idx="1"/>
          </p:nvPr>
        </p:nvSpPr>
        <p:spPr/>
        <p:txBody>
          <a:bodyPr/>
          <a:lstStyle/>
          <a:p>
            <a:pPr marL="0" indent="0">
              <a:buNone/>
            </a:pPr>
            <a:r>
              <a:rPr lang="en-GB" dirty="0"/>
              <a:t>Practice activity: Spend three minutes considering 2-3 of the core personal values listed here (or another you choose). Why is this value important for supporting pro-environmental change?</a:t>
            </a:r>
          </a:p>
          <a:p>
            <a:endParaRPr lang="en-AU" dirty="0"/>
          </a:p>
        </p:txBody>
      </p:sp>
      <p:sp>
        <p:nvSpPr>
          <p:cNvPr id="46" name="TextBox 4">
            <a:extLst>
              <a:ext uri="{FF2B5EF4-FFF2-40B4-BE49-F238E27FC236}">
                <a16:creationId xmlns:a16="http://schemas.microsoft.com/office/drawing/2014/main" id="{4C7B6B13-96A3-9E4D-E75E-7882667BF0D6}"/>
              </a:ext>
            </a:extLst>
          </p:cNvPr>
          <p:cNvSpPr txBox="1"/>
          <p:nvPr/>
        </p:nvSpPr>
        <p:spPr>
          <a:xfrm>
            <a:off x="2794636" y="6196430"/>
            <a:ext cx="955357" cy="264175"/>
          </a:xfrm>
          <a:prstGeom prst="rect">
            <a:avLst/>
          </a:prstGeom>
        </p:spPr>
        <p:txBody>
          <a:bodyPr lIns="0" tIns="0" rIns="0" bIns="0" rtlCol="0" anchor="t">
            <a:spAutoFit/>
          </a:bodyPr>
          <a:lstStyle/>
          <a:p>
            <a:pPr>
              <a:lnSpc>
                <a:spcPts val="2160"/>
              </a:lnSpc>
            </a:pPr>
            <a:r>
              <a:rPr lang="en-US" dirty="0">
                <a:solidFill>
                  <a:srgbClr val="3C3D3F"/>
                </a:solidFill>
                <a:latin typeface="Arimo"/>
                <a:ea typeface="Arimo"/>
                <a:cs typeface="Arimo"/>
                <a:sym typeface="Arimo"/>
              </a:rPr>
              <a:t>Fairness</a:t>
            </a:r>
          </a:p>
        </p:txBody>
      </p:sp>
      <p:sp>
        <p:nvSpPr>
          <p:cNvPr id="47" name="TextBox 5">
            <a:extLst>
              <a:ext uri="{FF2B5EF4-FFF2-40B4-BE49-F238E27FC236}">
                <a16:creationId xmlns:a16="http://schemas.microsoft.com/office/drawing/2014/main" id="{FF98F20B-6AF4-DB9D-AB5D-7D4A6FD9F33D}"/>
              </a:ext>
            </a:extLst>
          </p:cNvPr>
          <p:cNvSpPr txBox="1"/>
          <p:nvPr/>
        </p:nvSpPr>
        <p:spPr>
          <a:xfrm>
            <a:off x="2664588" y="3932912"/>
            <a:ext cx="1321117" cy="264175"/>
          </a:xfrm>
          <a:prstGeom prst="rect">
            <a:avLst/>
          </a:prstGeom>
        </p:spPr>
        <p:txBody>
          <a:bodyPr lIns="0" tIns="0" rIns="0" bIns="0" rtlCol="0" anchor="t">
            <a:spAutoFit/>
          </a:bodyPr>
          <a:lstStyle/>
          <a:p>
            <a:pPr>
              <a:lnSpc>
                <a:spcPts val="2160"/>
              </a:lnSpc>
            </a:pPr>
            <a:r>
              <a:rPr lang="en-US">
                <a:solidFill>
                  <a:srgbClr val="3C3D3F"/>
                </a:solidFill>
                <a:latin typeface="Arimo"/>
                <a:ea typeface="Arimo"/>
                <a:cs typeface="Arimo"/>
                <a:sym typeface="Arimo"/>
              </a:rPr>
              <a:t>Compassion</a:t>
            </a:r>
          </a:p>
        </p:txBody>
      </p:sp>
      <p:sp>
        <p:nvSpPr>
          <p:cNvPr id="48" name="TextBox 6">
            <a:extLst>
              <a:ext uri="{FF2B5EF4-FFF2-40B4-BE49-F238E27FC236}">
                <a16:creationId xmlns:a16="http://schemas.microsoft.com/office/drawing/2014/main" id="{E7901B0C-13CC-83A9-D731-D6E229183EC9}"/>
              </a:ext>
            </a:extLst>
          </p:cNvPr>
          <p:cNvSpPr txBox="1"/>
          <p:nvPr/>
        </p:nvSpPr>
        <p:spPr>
          <a:xfrm>
            <a:off x="1306816" y="3711511"/>
            <a:ext cx="889157" cy="264175"/>
          </a:xfrm>
          <a:prstGeom prst="rect">
            <a:avLst/>
          </a:prstGeom>
        </p:spPr>
        <p:txBody>
          <a:bodyPr lIns="0" tIns="0" rIns="0" bIns="0" rtlCol="0" anchor="t">
            <a:spAutoFit/>
          </a:bodyPr>
          <a:lstStyle/>
          <a:p>
            <a:pPr>
              <a:lnSpc>
                <a:spcPts val="2160"/>
              </a:lnSpc>
            </a:pPr>
            <a:r>
              <a:rPr lang="en-US" dirty="0">
                <a:solidFill>
                  <a:srgbClr val="3C3D3F"/>
                </a:solidFill>
                <a:latin typeface="Arimo"/>
                <a:ea typeface="Arimo"/>
                <a:cs typeface="Arimo"/>
                <a:sym typeface="Arimo"/>
              </a:rPr>
              <a:t>Integrity </a:t>
            </a:r>
          </a:p>
        </p:txBody>
      </p:sp>
      <p:sp>
        <p:nvSpPr>
          <p:cNvPr id="50" name="TextBox 8">
            <a:extLst>
              <a:ext uri="{FF2B5EF4-FFF2-40B4-BE49-F238E27FC236}">
                <a16:creationId xmlns:a16="http://schemas.microsoft.com/office/drawing/2014/main" id="{41DD598E-E011-9331-6867-4D3C6C966716}"/>
              </a:ext>
            </a:extLst>
          </p:cNvPr>
          <p:cNvSpPr txBox="1"/>
          <p:nvPr/>
        </p:nvSpPr>
        <p:spPr>
          <a:xfrm>
            <a:off x="3409475" y="5006971"/>
            <a:ext cx="681037" cy="264175"/>
          </a:xfrm>
          <a:prstGeom prst="rect">
            <a:avLst/>
          </a:prstGeom>
        </p:spPr>
        <p:txBody>
          <a:bodyPr lIns="0" tIns="0" rIns="0" bIns="0" rtlCol="0" anchor="t">
            <a:spAutoFit/>
          </a:bodyPr>
          <a:lstStyle/>
          <a:p>
            <a:pPr>
              <a:lnSpc>
                <a:spcPts val="2160"/>
              </a:lnSpc>
            </a:pPr>
            <a:r>
              <a:rPr lang="en-US" dirty="0">
                <a:solidFill>
                  <a:srgbClr val="3C3D3F"/>
                </a:solidFill>
                <a:latin typeface="Arimo"/>
                <a:ea typeface="Arimo"/>
                <a:cs typeface="Arimo"/>
                <a:sym typeface="Arimo"/>
              </a:rPr>
              <a:t>Equity </a:t>
            </a:r>
          </a:p>
        </p:txBody>
      </p:sp>
      <p:sp>
        <p:nvSpPr>
          <p:cNvPr id="51" name="TextBox 9">
            <a:extLst>
              <a:ext uri="{FF2B5EF4-FFF2-40B4-BE49-F238E27FC236}">
                <a16:creationId xmlns:a16="http://schemas.microsoft.com/office/drawing/2014/main" id="{DEE42B4D-565C-1A63-69F5-C5361FD1B331}"/>
              </a:ext>
            </a:extLst>
          </p:cNvPr>
          <p:cNvSpPr txBox="1"/>
          <p:nvPr/>
        </p:nvSpPr>
        <p:spPr>
          <a:xfrm>
            <a:off x="4830609" y="4277413"/>
            <a:ext cx="1221104" cy="264175"/>
          </a:xfrm>
          <a:prstGeom prst="rect">
            <a:avLst/>
          </a:prstGeom>
        </p:spPr>
        <p:txBody>
          <a:bodyPr lIns="0" tIns="0" rIns="0" bIns="0" rtlCol="0" anchor="t">
            <a:spAutoFit/>
          </a:bodyPr>
          <a:lstStyle/>
          <a:p>
            <a:pPr>
              <a:lnSpc>
                <a:spcPts val="2160"/>
              </a:lnSpc>
            </a:pPr>
            <a:r>
              <a:rPr lang="en-US" dirty="0">
                <a:solidFill>
                  <a:srgbClr val="3C3D3F"/>
                </a:solidFill>
                <a:latin typeface="Arimo"/>
                <a:ea typeface="Arimo"/>
                <a:cs typeface="Arimo"/>
                <a:sym typeface="Arimo"/>
              </a:rPr>
              <a:t>Innovation</a:t>
            </a:r>
          </a:p>
        </p:txBody>
      </p:sp>
      <p:sp>
        <p:nvSpPr>
          <p:cNvPr id="52" name="TextBox 10">
            <a:extLst>
              <a:ext uri="{FF2B5EF4-FFF2-40B4-BE49-F238E27FC236}">
                <a16:creationId xmlns:a16="http://schemas.microsoft.com/office/drawing/2014/main" id="{65FD7CFB-C172-0D41-B093-A0543B3928FD}"/>
              </a:ext>
            </a:extLst>
          </p:cNvPr>
          <p:cNvSpPr txBox="1"/>
          <p:nvPr/>
        </p:nvSpPr>
        <p:spPr>
          <a:xfrm>
            <a:off x="4322562" y="3296912"/>
            <a:ext cx="731995" cy="264175"/>
          </a:xfrm>
          <a:prstGeom prst="rect">
            <a:avLst/>
          </a:prstGeom>
        </p:spPr>
        <p:txBody>
          <a:bodyPr lIns="0" tIns="0" rIns="0" bIns="0" rtlCol="0" anchor="t">
            <a:spAutoFit/>
          </a:bodyPr>
          <a:lstStyle/>
          <a:p>
            <a:pPr>
              <a:lnSpc>
                <a:spcPts val="2160"/>
              </a:lnSpc>
            </a:pPr>
            <a:r>
              <a:rPr lang="en-US" dirty="0">
                <a:solidFill>
                  <a:srgbClr val="3C3D3F"/>
                </a:solidFill>
                <a:latin typeface="Arimo"/>
                <a:ea typeface="Arimo"/>
                <a:cs typeface="Arimo"/>
                <a:sym typeface="Arimo"/>
              </a:rPr>
              <a:t>Family </a:t>
            </a:r>
          </a:p>
        </p:txBody>
      </p:sp>
      <p:sp>
        <p:nvSpPr>
          <p:cNvPr id="53" name="TextBox 11">
            <a:extLst>
              <a:ext uri="{FF2B5EF4-FFF2-40B4-BE49-F238E27FC236}">
                <a16:creationId xmlns:a16="http://schemas.microsoft.com/office/drawing/2014/main" id="{023BCD40-370E-6FED-B1C9-20FA8CE7DCB1}"/>
              </a:ext>
            </a:extLst>
          </p:cNvPr>
          <p:cNvSpPr txBox="1"/>
          <p:nvPr/>
        </p:nvSpPr>
        <p:spPr>
          <a:xfrm>
            <a:off x="6051713" y="3661062"/>
            <a:ext cx="1088704" cy="264175"/>
          </a:xfrm>
          <a:prstGeom prst="rect">
            <a:avLst/>
          </a:prstGeom>
        </p:spPr>
        <p:txBody>
          <a:bodyPr lIns="0" tIns="0" rIns="0" bIns="0" rtlCol="0" anchor="t">
            <a:spAutoFit/>
          </a:bodyPr>
          <a:lstStyle/>
          <a:p>
            <a:pPr>
              <a:lnSpc>
                <a:spcPts val="2160"/>
              </a:lnSpc>
            </a:pPr>
            <a:r>
              <a:rPr lang="en-US">
                <a:solidFill>
                  <a:srgbClr val="3C3D3F"/>
                </a:solidFill>
                <a:latin typeface="Arimo"/>
                <a:ea typeface="Arimo"/>
                <a:cs typeface="Arimo"/>
                <a:sym typeface="Arimo"/>
              </a:rPr>
              <a:t>Resilience</a:t>
            </a:r>
          </a:p>
        </p:txBody>
      </p:sp>
      <p:sp>
        <p:nvSpPr>
          <p:cNvPr id="54" name="TextBox 12">
            <a:extLst>
              <a:ext uri="{FF2B5EF4-FFF2-40B4-BE49-F238E27FC236}">
                <a16:creationId xmlns:a16="http://schemas.microsoft.com/office/drawing/2014/main" id="{39AFAB4E-31A7-4765-4218-10128EFAFB1C}"/>
              </a:ext>
            </a:extLst>
          </p:cNvPr>
          <p:cNvSpPr txBox="1"/>
          <p:nvPr/>
        </p:nvSpPr>
        <p:spPr>
          <a:xfrm>
            <a:off x="8876578" y="5403233"/>
            <a:ext cx="1626870" cy="264175"/>
          </a:xfrm>
          <a:prstGeom prst="rect">
            <a:avLst/>
          </a:prstGeom>
        </p:spPr>
        <p:txBody>
          <a:bodyPr lIns="0" tIns="0" rIns="0" bIns="0" rtlCol="0" anchor="t">
            <a:spAutoFit/>
          </a:bodyPr>
          <a:lstStyle/>
          <a:p>
            <a:pPr>
              <a:lnSpc>
                <a:spcPts val="2160"/>
              </a:lnSpc>
            </a:pPr>
            <a:r>
              <a:rPr lang="en-US" dirty="0">
                <a:solidFill>
                  <a:srgbClr val="3C3D3F"/>
                </a:solidFill>
                <a:latin typeface="Arimo"/>
                <a:ea typeface="Arimo"/>
                <a:cs typeface="Arimo"/>
                <a:sym typeface="Arimo"/>
              </a:rPr>
              <a:t> Collaboration  </a:t>
            </a:r>
          </a:p>
        </p:txBody>
      </p:sp>
      <p:sp>
        <p:nvSpPr>
          <p:cNvPr id="55" name="TextBox 13">
            <a:extLst>
              <a:ext uri="{FF2B5EF4-FFF2-40B4-BE49-F238E27FC236}">
                <a16:creationId xmlns:a16="http://schemas.microsoft.com/office/drawing/2014/main" id="{15AEC566-00D0-5A50-BE5A-B929CDF65363}"/>
              </a:ext>
            </a:extLst>
          </p:cNvPr>
          <p:cNvSpPr txBox="1"/>
          <p:nvPr/>
        </p:nvSpPr>
        <p:spPr>
          <a:xfrm>
            <a:off x="4606528" y="5613611"/>
            <a:ext cx="890112" cy="264175"/>
          </a:xfrm>
          <a:prstGeom prst="rect">
            <a:avLst/>
          </a:prstGeom>
        </p:spPr>
        <p:txBody>
          <a:bodyPr lIns="0" tIns="0" rIns="0" bIns="0" rtlCol="0" anchor="t">
            <a:spAutoFit/>
          </a:bodyPr>
          <a:lstStyle/>
          <a:p>
            <a:pPr>
              <a:lnSpc>
                <a:spcPts val="2160"/>
              </a:lnSpc>
            </a:pPr>
            <a:r>
              <a:rPr lang="en-US" dirty="0">
                <a:solidFill>
                  <a:srgbClr val="3C3D3F"/>
                </a:solidFill>
                <a:latin typeface="Arimo"/>
                <a:ea typeface="Arimo"/>
                <a:cs typeface="Arimo"/>
                <a:sym typeface="Arimo"/>
              </a:rPr>
              <a:t>Wisdom</a:t>
            </a:r>
          </a:p>
        </p:txBody>
      </p:sp>
      <p:sp>
        <p:nvSpPr>
          <p:cNvPr id="56" name="TextBox 14">
            <a:extLst>
              <a:ext uri="{FF2B5EF4-FFF2-40B4-BE49-F238E27FC236}">
                <a16:creationId xmlns:a16="http://schemas.microsoft.com/office/drawing/2014/main" id="{4D4E21FA-F0DE-3073-FF41-F7C09EB3EF35}"/>
              </a:ext>
            </a:extLst>
          </p:cNvPr>
          <p:cNvSpPr txBox="1"/>
          <p:nvPr/>
        </p:nvSpPr>
        <p:spPr>
          <a:xfrm>
            <a:off x="1503998" y="5851128"/>
            <a:ext cx="949642" cy="264175"/>
          </a:xfrm>
          <a:prstGeom prst="rect">
            <a:avLst/>
          </a:prstGeom>
        </p:spPr>
        <p:txBody>
          <a:bodyPr lIns="0" tIns="0" rIns="0" bIns="0" rtlCol="0" anchor="t">
            <a:spAutoFit/>
          </a:bodyPr>
          <a:lstStyle/>
          <a:p>
            <a:pPr>
              <a:lnSpc>
                <a:spcPts val="2160"/>
              </a:lnSpc>
            </a:pPr>
            <a:r>
              <a:rPr lang="en-US">
                <a:solidFill>
                  <a:srgbClr val="3C3D3F"/>
                </a:solidFill>
                <a:latin typeface="Arimo"/>
                <a:ea typeface="Arimo"/>
                <a:cs typeface="Arimo"/>
                <a:sym typeface="Arimo"/>
              </a:rPr>
              <a:t>Patience </a:t>
            </a:r>
          </a:p>
        </p:txBody>
      </p:sp>
      <p:sp>
        <p:nvSpPr>
          <p:cNvPr id="57" name="TextBox 15">
            <a:extLst>
              <a:ext uri="{FF2B5EF4-FFF2-40B4-BE49-F238E27FC236}">
                <a16:creationId xmlns:a16="http://schemas.microsoft.com/office/drawing/2014/main" id="{FD7772EF-8708-499D-2759-E5A07B07F01D}"/>
              </a:ext>
            </a:extLst>
          </p:cNvPr>
          <p:cNvSpPr txBox="1"/>
          <p:nvPr/>
        </p:nvSpPr>
        <p:spPr>
          <a:xfrm>
            <a:off x="6051713" y="4963013"/>
            <a:ext cx="1534953" cy="264175"/>
          </a:xfrm>
          <a:prstGeom prst="rect">
            <a:avLst/>
          </a:prstGeom>
        </p:spPr>
        <p:txBody>
          <a:bodyPr lIns="0" tIns="0" rIns="0" bIns="0" rtlCol="0" anchor="t">
            <a:spAutoFit/>
          </a:bodyPr>
          <a:lstStyle/>
          <a:p>
            <a:pPr>
              <a:lnSpc>
                <a:spcPts val="2160"/>
              </a:lnSpc>
            </a:pPr>
            <a:r>
              <a:rPr lang="en-US" dirty="0">
                <a:solidFill>
                  <a:srgbClr val="3C3D3F"/>
                </a:solidFill>
                <a:latin typeface="Arimo"/>
                <a:ea typeface="Arimo"/>
                <a:cs typeface="Arimo"/>
                <a:sym typeface="Arimo"/>
              </a:rPr>
              <a:t>Responsibility</a:t>
            </a:r>
          </a:p>
        </p:txBody>
      </p:sp>
      <p:sp>
        <p:nvSpPr>
          <p:cNvPr id="58" name="TextBox 17">
            <a:extLst>
              <a:ext uri="{FF2B5EF4-FFF2-40B4-BE49-F238E27FC236}">
                <a16:creationId xmlns:a16="http://schemas.microsoft.com/office/drawing/2014/main" id="{8BBF2053-2F92-7CE5-9544-3853E1441F1B}"/>
              </a:ext>
            </a:extLst>
          </p:cNvPr>
          <p:cNvSpPr txBox="1"/>
          <p:nvPr/>
        </p:nvSpPr>
        <p:spPr>
          <a:xfrm>
            <a:off x="7453313" y="3226038"/>
            <a:ext cx="1001077" cy="264175"/>
          </a:xfrm>
          <a:prstGeom prst="rect">
            <a:avLst/>
          </a:prstGeom>
        </p:spPr>
        <p:txBody>
          <a:bodyPr lIns="0" tIns="0" rIns="0" bIns="0" rtlCol="0" anchor="t">
            <a:spAutoFit/>
          </a:bodyPr>
          <a:lstStyle/>
          <a:p>
            <a:pPr>
              <a:lnSpc>
                <a:spcPts val="2160"/>
              </a:lnSpc>
            </a:pPr>
            <a:r>
              <a:rPr lang="en-US">
                <a:solidFill>
                  <a:srgbClr val="3C3D3F"/>
                </a:solidFill>
                <a:latin typeface="Arimo"/>
                <a:ea typeface="Arimo"/>
                <a:cs typeface="Arimo"/>
                <a:sym typeface="Arimo"/>
              </a:rPr>
              <a:t>Gratitude</a:t>
            </a:r>
          </a:p>
        </p:txBody>
      </p:sp>
      <p:sp>
        <p:nvSpPr>
          <p:cNvPr id="59" name="TextBox 18">
            <a:extLst>
              <a:ext uri="{FF2B5EF4-FFF2-40B4-BE49-F238E27FC236}">
                <a16:creationId xmlns:a16="http://schemas.microsoft.com/office/drawing/2014/main" id="{EF1BDB1F-FBFF-593D-F2F3-F8A8CE05D68E}"/>
              </a:ext>
            </a:extLst>
          </p:cNvPr>
          <p:cNvSpPr txBox="1"/>
          <p:nvPr/>
        </p:nvSpPr>
        <p:spPr>
          <a:xfrm>
            <a:off x="8611078" y="3932912"/>
            <a:ext cx="1512093" cy="264175"/>
          </a:xfrm>
          <a:prstGeom prst="rect">
            <a:avLst/>
          </a:prstGeom>
        </p:spPr>
        <p:txBody>
          <a:bodyPr lIns="0" tIns="0" rIns="0" bIns="0" rtlCol="0" anchor="t">
            <a:spAutoFit/>
          </a:bodyPr>
          <a:lstStyle/>
          <a:p>
            <a:pPr>
              <a:lnSpc>
                <a:spcPts val="2160"/>
              </a:lnSpc>
            </a:pPr>
            <a:r>
              <a:rPr lang="en-US">
                <a:solidFill>
                  <a:srgbClr val="3C3D3F"/>
                </a:solidFill>
                <a:latin typeface="Arimo"/>
                <a:ea typeface="Arimo"/>
                <a:cs typeface="Arimo"/>
                <a:sym typeface="Arimo"/>
              </a:rPr>
              <a:t>Perseverance</a:t>
            </a:r>
          </a:p>
        </p:txBody>
      </p:sp>
      <p:sp>
        <p:nvSpPr>
          <p:cNvPr id="60" name="TextBox 19">
            <a:extLst>
              <a:ext uri="{FF2B5EF4-FFF2-40B4-BE49-F238E27FC236}">
                <a16:creationId xmlns:a16="http://schemas.microsoft.com/office/drawing/2014/main" id="{68733428-26EB-AA67-5B9C-37AB299BC43D}"/>
              </a:ext>
            </a:extLst>
          </p:cNvPr>
          <p:cNvSpPr txBox="1"/>
          <p:nvPr/>
        </p:nvSpPr>
        <p:spPr>
          <a:xfrm>
            <a:off x="2028592" y="4944237"/>
            <a:ext cx="889157" cy="264175"/>
          </a:xfrm>
          <a:prstGeom prst="rect">
            <a:avLst/>
          </a:prstGeom>
        </p:spPr>
        <p:txBody>
          <a:bodyPr lIns="0" tIns="0" rIns="0" bIns="0" rtlCol="0" anchor="t">
            <a:spAutoFit/>
          </a:bodyPr>
          <a:lstStyle/>
          <a:p>
            <a:pPr>
              <a:lnSpc>
                <a:spcPts val="2160"/>
              </a:lnSpc>
            </a:pPr>
            <a:r>
              <a:rPr lang="en-US" dirty="0">
                <a:solidFill>
                  <a:srgbClr val="3C3D3F"/>
                </a:solidFill>
                <a:latin typeface="Arimo"/>
                <a:ea typeface="Arimo"/>
                <a:cs typeface="Arimo"/>
                <a:sym typeface="Arimo"/>
              </a:rPr>
              <a:t> Health </a:t>
            </a:r>
          </a:p>
        </p:txBody>
      </p:sp>
      <p:sp>
        <p:nvSpPr>
          <p:cNvPr id="61" name="TextBox 20">
            <a:extLst>
              <a:ext uri="{FF2B5EF4-FFF2-40B4-BE49-F238E27FC236}">
                <a16:creationId xmlns:a16="http://schemas.microsoft.com/office/drawing/2014/main" id="{46A7D4A6-575D-7171-1948-6E7F7062F86C}"/>
              </a:ext>
            </a:extLst>
          </p:cNvPr>
          <p:cNvSpPr txBox="1"/>
          <p:nvPr/>
        </p:nvSpPr>
        <p:spPr>
          <a:xfrm>
            <a:off x="7140417" y="5717091"/>
            <a:ext cx="1046797" cy="264175"/>
          </a:xfrm>
          <a:prstGeom prst="rect">
            <a:avLst/>
          </a:prstGeom>
        </p:spPr>
        <p:txBody>
          <a:bodyPr lIns="0" tIns="0" rIns="0" bIns="0" rtlCol="0" anchor="t">
            <a:spAutoFit/>
          </a:bodyPr>
          <a:lstStyle/>
          <a:p>
            <a:pPr>
              <a:lnSpc>
                <a:spcPts val="2160"/>
              </a:lnSpc>
            </a:pPr>
            <a:r>
              <a:rPr lang="en-US" dirty="0">
                <a:solidFill>
                  <a:srgbClr val="3C3D3F"/>
                </a:solidFill>
                <a:latin typeface="Arimo"/>
                <a:ea typeface="Arimo"/>
                <a:cs typeface="Arimo"/>
                <a:sym typeface="Arimo"/>
              </a:rPr>
              <a:t>Fairness</a:t>
            </a:r>
          </a:p>
        </p:txBody>
      </p:sp>
      <p:sp>
        <p:nvSpPr>
          <p:cNvPr id="62" name="TextBox 21">
            <a:extLst>
              <a:ext uri="{FF2B5EF4-FFF2-40B4-BE49-F238E27FC236}">
                <a16:creationId xmlns:a16="http://schemas.microsoft.com/office/drawing/2014/main" id="{A7D41977-ED81-ADAA-1FB9-E4F2A21E966E}"/>
              </a:ext>
            </a:extLst>
          </p:cNvPr>
          <p:cNvSpPr txBox="1"/>
          <p:nvPr/>
        </p:nvSpPr>
        <p:spPr>
          <a:xfrm>
            <a:off x="7995285" y="4709127"/>
            <a:ext cx="918210" cy="264175"/>
          </a:xfrm>
          <a:prstGeom prst="rect">
            <a:avLst/>
          </a:prstGeom>
        </p:spPr>
        <p:txBody>
          <a:bodyPr lIns="0" tIns="0" rIns="0" bIns="0" rtlCol="0" anchor="t">
            <a:spAutoFit/>
          </a:bodyPr>
          <a:lstStyle/>
          <a:p>
            <a:pPr>
              <a:lnSpc>
                <a:spcPts val="2160"/>
              </a:lnSpc>
            </a:pPr>
            <a:r>
              <a:rPr lang="en-US" dirty="0">
                <a:solidFill>
                  <a:srgbClr val="3C3D3F"/>
                </a:solidFill>
                <a:latin typeface="Arimo"/>
                <a:ea typeface="Arimo"/>
                <a:cs typeface="Arimo"/>
                <a:sym typeface="Arimo"/>
              </a:rPr>
              <a:t>Courage</a:t>
            </a:r>
          </a:p>
        </p:txBody>
      </p:sp>
      <p:sp>
        <p:nvSpPr>
          <p:cNvPr id="63" name="TextBox 22">
            <a:extLst>
              <a:ext uri="{FF2B5EF4-FFF2-40B4-BE49-F238E27FC236}">
                <a16:creationId xmlns:a16="http://schemas.microsoft.com/office/drawing/2014/main" id="{42C2801A-11AE-1115-B0E2-B5599FD726A4}"/>
              </a:ext>
            </a:extLst>
          </p:cNvPr>
          <p:cNvSpPr txBox="1"/>
          <p:nvPr/>
        </p:nvSpPr>
        <p:spPr>
          <a:xfrm>
            <a:off x="5766435" y="6279283"/>
            <a:ext cx="1279680" cy="264175"/>
          </a:xfrm>
          <a:prstGeom prst="rect">
            <a:avLst/>
          </a:prstGeom>
        </p:spPr>
        <p:txBody>
          <a:bodyPr lIns="0" tIns="0" rIns="0" bIns="0" rtlCol="0" anchor="t">
            <a:spAutoFit/>
          </a:bodyPr>
          <a:lstStyle/>
          <a:p>
            <a:pPr>
              <a:lnSpc>
                <a:spcPts val="2160"/>
              </a:lnSpc>
            </a:pPr>
            <a:r>
              <a:rPr lang="en-US" dirty="0">
                <a:solidFill>
                  <a:srgbClr val="3C3D3F"/>
                </a:solidFill>
                <a:latin typeface="Arimo"/>
                <a:ea typeface="Arimo"/>
                <a:cs typeface="Arimo"/>
                <a:sym typeface="Arimo"/>
              </a:rPr>
              <a:t>Community</a:t>
            </a:r>
          </a:p>
        </p:txBody>
      </p:sp>
      <p:sp>
        <p:nvSpPr>
          <p:cNvPr id="64" name="TextBox 23">
            <a:extLst>
              <a:ext uri="{FF2B5EF4-FFF2-40B4-BE49-F238E27FC236}">
                <a16:creationId xmlns:a16="http://schemas.microsoft.com/office/drawing/2014/main" id="{8E89317A-17B3-0B4D-BAB0-4B85A6368A30}"/>
              </a:ext>
            </a:extLst>
          </p:cNvPr>
          <p:cNvSpPr txBox="1"/>
          <p:nvPr/>
        </p:nvSpPr>
        <p:spPr>
          <a:xfrm>
            <a:off x="8273655" y="6196430"/>
            <a:ext cx="1279680" cy="264175"/>
          </a:xfrm>
          <a:prstGeom prst="rect">
            <a:avLst/>
          </a:prstGeom>
        </p:spPr>
        <p:txBody>
          <a:bodyPr lIns="0" tIns="0" rIns="0" bIns="0" rtlCol="0" anchor="t">
            <a:spAutoFit/>
          </a:bodyPr>
          <a:lstStyle/>
          <a:p>
            <a:pPr>
              <a:lnSpc>
                <a:spcPts val="2160"/>
              </a:lnSpc>
            </a:pPr>
            <a:r>
              <a:rPr lang="en-US" dirty="0">
                <a:solidFill>
                  <a:srgbClr val="3C3D3F"/>
                </a:solidFill>
                <a:latin typeface="Arimo"/>
                <a:ea typeface="Arimo"/>
                <a:cs typeface="Arimo"/>
                <a:sym typeface="Arimo"/>
              </a:rPr>
              <a:t>Authenticity</a:t>
            </a:r>
          </a:p>
        </p:txBody>
      </p:sp>
      <p:sp>
        <p:nvSpPr>
          <p:cNvPr id="65" name="TextBox 24">
            <a:extLst>
              <a:ext uri="{FF2B5EF4-FFF2-40B4-BE49-F238E27FC236}">
                <a16:creationId xmlns:a16="http://schemas.microsoft.com/office/drawing/2014/main" id="{C7E2CF77-CB2D-EFD1-2B90-E7852B7B477D}"/>
              </a:ext>
            </a:extLst>
          </p:cNvPr>
          <p:cNvSpPr txBox="1"/>
          <p:nvPr/>
        </p:nvSpPr>
        <p:spPr>
          <a:xfrm>
            <a:off x="10317956" y="4780040"/>
            <a:ext cx="949642" cy="264175"/>
          </a:xfrm>
          <a:prstGeom prst="rect">
            <a:avLst/>
          </a:prstGeom>
        </p:spPr>
        <p:txBody>
          <a:bodyPr lIns="0" tIns="0" rIns="0" bIns="0" rtlCol="0" anchor="t">
            <a:spAutoFit/>
          </a:bodyPr>
          <a:lstStyle/>
          <a:p>
            <a:pPr>
              <a:lnSpc>
                <a:spcPts val="2160"/>
              </a:lnSpc>
            </a:pPr>
            <a:r>
              <a:rPr lang="en-US" dirty="0">
                <a:solidFill>
                  <a:srgbClr val="3C3D3F"/>
                </a:solidFill>
                <a:latin typeface="Arimo"/>
                <a:ea typeface="Arimo"/>
                <a:cs typeface="Arimo"/>
                <a:sym typeface="Arimo"/>
              </a:rPr>
              <a:t>Balance</a:t>
            </a:r>
          </a:p>
        </p:txBody>
      </p:sp>
      <p:sp>
        <p:nvSpPr>
          <p:cNvPr id="66" name="TextBox 25">
            <a:extLst>
              <a:ext uri="{FF2B5EF4-FFF2-40B4-BE49-F238E27FC236}">
                <a16:creationId xmlns:a16="http://schemas.microsoft.com/office/drawing/2014/main" id="{A3AAD5CC-CA0B-1D0D-A405-9AE66CEF48DA}"/>
              </a:ext>
            </a:extLst>
          </p:cNvPr>
          <p:cNvSpPr txBox="1"/>
          <p:nvPr/>
        </p:nvSpPr>
        <p:spPr>
          <a:xfrm>
            <a:off x="4135337" y="6403038"/>
            <a:ext cx="1001077" cy="264175"/>
          </a:xfrm>
          <a:prstGeom prst="rect">
            <a:avLst/>
          </a:prstGeom>
        </p:spPr>
        <p:txBody>
          <a:bodyPr lIns="0" tIns="0" rIns="0" bIns="0" rtlCol="0" anchor="t">
            <a:spAutoFit/>
          </a:bodyPr>
          <a:lstStyle/>
          <a:p>
            <a:pPr>
              <a:lnSpc>
                <a:spcPts val="2160"/>
              </a:lnSpc>
            </a:pPr>
            <a:r>
              <a:rPr lang="en-US" dirty="0">
                <a:solidFill>
                  <a:srgbClr val="3C3D3F"/>
                </a:solidFill>
                <a:latin typeface="Arimo"/>
                <a:ea typeface="Arimo"/>
                <a:cs typeface="Arimo"/>
                <a:sym typeface="Arimo"/>
              </a:rPr>
              <a:t>Diversity</a:t>
            </a:r>
          </a:p>
        </p:txBody>
      </p:sp>
    </p:spTree>
    <p:extLst>
      <p:ext uri="{BB962C8B-B14F-4D97-AF65-F5344CB8AC3E}">
        <p14:creationId xmlns:p14="http://schemas.microsoft.com/office/powerpoint/2010/main" val="38851212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16A9F09-7066-DAE0-1D09-F8E4346D1887}"/>
              </a:ext>
            </a:extLst>
          </p:cNvPr>
          <p:cNvSpPr>
            <a:spLocks noGrp="1"/>
          </p:cNvSpPr>
          <p:nvPr>
            <p:ph idx="1"/>
          </p:nvPr>
        </p:nvSpPr>
        <p:spPr/>
        <p:txBody>
          <a:bodyPr>
            <a:normAutofit/>
          </a:bodyPr>
          <a:lstStyle/>
          <a:p>
            <a:endParaRPr lang="en-GB"/>
          </a:p>
          <a:p>
            <a:pPr marL="0" indent="0">
              <a:buNone/>
            </a:pPr>
            <a:endParaRPr lang="en-AU" dirty="0"/>
          </a:p>
        </p:txBody>
      </p:sp>
      <p:pic>
        <p:nvPicPr>
          <p:cNvPr id="4" name="Picture 3">
            <a:extLst>
              <a:ext uri="{FF2B5EF4-FFF2-40B4-BE49-F238E27FC236}">
                <a16:creationId xmlns:a16="http://schemas.microsoft.com/office/drawing/2014/main" id="{9869A4D8-51A5-CD0F-1983-333DA78858EF}"/>
              </a:ext>
            </a:extLst>
          </p:cNvPr>
          <p:cNvPicPr>
            <a:picLocks noChangeAspect="1"/>
          </p:cNvPicPr>
          <p:nvPr/>
        </p:nvPicPr>
        <p:blipFill>
          <a:blip r:embed="rId3"/>
          <a:stretch>
            <a:fillRect/>
          </a:stretch>
        </p:blipFill>
        <p:spPr>
          <a:xfrm>
            <a:off x="0" y="-15658"/>
            <a:ext cx="12191999" cy="6889315"/>
          </a:xfrm>
          <a:prstGeom prst="rect">
            <a:avLst/>
          </a:prstGeom>
        </p:spPr>
      </p:pic>
    </p:spTree>
    <p:extLst>
      <p:ext uri="{BB962C8B-B14F-4D97-AF65-F5344CB8AC3E}">
        <p14:creationId xmlns:p14="http://schemas.microsoft.com/office/powerpoint/2010/main" val="22117983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4F347A-C253-BCA3-5580-4543A0223D0A}"/>
              </a:ext>
            </a:extLst>
          </p:cNvPr>
          <p:cNvSpPr>
            <a:spLocks noGrp="1"/>
          </p:cNvSpPr>
          <p:nvPr>
            <p:ph type="title"/>
          </p:nvPr>
        </p:nvSpPr>
        <p:spPr/>
        <p:txBody>
          <a:bodyPr/>
          <a:lstStyle/>
          <a:p>
            <a:r>
              <a:rPr lang="en-GB" dirty="0"/>
              <a:t>Action</a:t>
            </a:r>
            <a:endParaRPr lang="en-AU" dirty="0"/>
          </a:p>
        </p:txBody>
      </p:sp>
      <p:sp>
        <p:nvSpPr>
          <p:cNvPr id="3" name="Text Placeholder 2">
            <a:extLst>
              <a:ext uri="{FF2B5EF4-FFF2-40B4-BE49-F238E27FC236}">
                <a16:creationId xmlns:a16="http://schemas.microsoft.com/office/drawing/2014/main" id="{78B44287-C601-E3F0-AFE5-0A8CCB1478B3}"/>
              </a:ext>
            </a:extLst>
          </p:cNvPr>
          <p:cNvSpPr>
            <a:spLocks noGrp="1"/>
          </p:cNvSpPr>
          <p:nvPr>
            <p:ph type="body" idx="1"/>
          </p:nvPr>
        </p:nvSpPr>
        <p:spPr>
          <a:xfrm>
            <a:off x="842964" y="1932955"/>
            <a:ext cx="10512424" cy="823912"/>
          </a:xfrm>
        </p:spPr>
        <p:txBody>
          <a:bodyPr>
            <a:noAutofit/>
          </a:bodyPr>
          <a:lstStyle/>
          <a:p>
            <a:r>
              <a:rPr lang="en-GB" sz="2800" b="0" dirty="0"/>
              <a:t>Practice activity: Spend three minutes choosing one action from the list (or make your own) that you can commit to straight away and write it down as a goal</a:t>
            </a:r>
          </a:p>
        </p:txBody>
      </p:sp>
      <p:sp>
        <p:nvSpPr>
          <p:cNvPr id="4" name="Content Placeholder 3">
            <a:extLst>
              <a:ext uri="{FF2B5EF4-FFF2-40B4-BE49-F238E27FC236}">
                <a16:creationId xmlns:a16="http://schemas.microsoft.com/office/drawing/2014/main" id="{DD898852-6FA8-8A90-A3FC-4989C2C66855}"/>
              </a:ext>
            </a:extLst>
          </p:cNvPr>
          <p:cNvSpPr>
            <a:spLocks noGrp="1"/>
          </p:cNvSpPr>
          <p:nvPr>
            <p:ph sz="half" idx="2"/>
          </p:nvPr>
        </p:nvSpPr>
        <p:spPr>
          <a:xfrm>
            <a:off x="667510" y="2756867"/>
            <a:ext cx="5157787" cy="3926855"/>
          </a:xfrm>
        </p:spPr>
        <p:txBody>
          <a:bodyPr>
            <a:normAutofit fontScale="40000" lnSpcReduction="20000"/>
          </a:bodyPr>
          <a:lstStyle/>
          <a:p>
            <a:r>
              <a:rPr lang="en-GB" sz="4500" dirty="0"/>
              <a:t>Compost</a:t>
            </a:r>
          </a:p>
          <a:p>
            <a:r>
              <a:rPr lang="en-GB" sz="4500" dirty="0"/>
              <a:t>Shop local</a:t>
            </a:r>
          </a:p>
          <a:p>
            <a:r>
              <a:rPr lang="en-GB" sz="4500" dirty="0"/>
              <a:t>Stay informed and follow/join environmental organisations</a:t>
            </a:r>
          </a:p>
          <a:p>
            <a:r>
              <a:rPr lang="en-GB" sz="4500" dirty="0"/>
              <a:t>Provide feedback to companies on the environmental practices e.g., social media</a:t>
            </a:r>
          </a:p>
          <a:p>
            <a:r>
              <a:rPr lang="en-GB" sz="4500" dirty="0"/>
              <a:t>Calculate your carbon footprint (e.g., Carbon Positive Australia) </a:t>
            </a:r>
          </a:p>
          <a:p>
            <a:r>
              <a:rPr lang="en-GB" sz="4500" dirty="0"/>
              <a:t>Shop second hand and donate </a:t>
            </a:r>
          </a:p>
          <a:p>
            <a:r>
              <a:rPr lang="en-GB" sz="4500" dirty="0"/>
              <a:t>Actively reduce food waste</a:t>
            </a:r>
          </a:p>
          <a:p>
            <a:r>
              <a:rPr lang="en-GB" sz="4500" dirty="0"/>
              <a:t>Turn off lights or appliances when not in use</a:t>
            </a:r>
          </a:p>
          <a:p>
            <a:endParaRPr lang="en-AU" dirty="0"/>
          </a:p>
        </p:txBody>
      </p:sp>
      <p:sp>
        <p:nvSpPr>
          <p:cNvPr id="6" name="Content Placeholder 5">
            <a:extLst>
              <a:ext uri="{FF2B5EF4-FFF2-40B4-BE49-F238E27FC236}">
                <a16:creationId xmlns:a16="http://schemas.microsoft.com/office/drawing/2014/main" id="{7AAB2787-7B8C-4FFB-4C7D-88CD73B496DF}"/>
              </a:ext>
            </a:extLst>
          </p:cNvPr>
          <p:cNvSpPr>
            <a:spLocks noGrp="1"/>
          </p:cNvSpPr>
          <p:nvPr>
            <p:ph sz="quarter" idx="4"/>
          </p:nvPr>
        </p:nvSpPr>
        <p:spPr>
          <a:xfrm>
            <a:off x="6096000" y="2756867"/>
            <a:ext cx="5183188" cy="3926855"/>
          </a:xfrm>
        </p:spPr>
        <p:txBody>
          <a:bodyPr>
            <a:normAutofit fontScale="40000" lnSpcReduction="20000"/>
          </a:bodyPr>
          <a:lstStyle/>
          <a:p>
            <a:r>
              <a:rPr lang="en-GB" sz="4500" dirty="0"/>
              <a:t>Share (don’t just like) social media about social and environmental progress e.g., women’s rights</a:t>
            </a:r>
          </a:p>
          <a:p>
            <a:r>
              <a:rPr lang="en-GB" sz="4500" dirty="0"/>
              <a:t>Shop Smart e.g. (minimise unnecessary or unethical purchases)</a:t>
            </a:r>
          </a:p>
          <a:p>
            <a:r>
              <a:rPr lang="en-GB" sz="4500" dirty="0"/>
              <a:t>Invest in companies with an ethical or environmental focus (e.g. seek advice about pro-environmental investment)</a:t>
            </a:r>
          </a:p>
          <a:p>
            <a:r>
              <a:rPr lang="en-GB" sz="4500" dirty="0"/>
              <a:t>Recycle and ensure you are doing it correctly for your local area</a:t>
            </a:r>
          </a:p>
          <a:p>
            <a:r>
              <a:rPr lang="en-GB" sz="4500" dirty="0"/>
              <a:t>Buy goods in minimal packaging </a:t>
            </a:r>
          </a:p>
          <a:p>
            <a:r>
              <a:rPr lang="en-GB" sz="4500" dirty="0"/>
              <a:t>Gift activities, and sustainable and ethical gifts.</a:t>
            </a:r>
          </a:p>
          <a:p>
            <a:r>
              <a:rPr lang="en-GB" sz="4500" dirty="0"/>
              <a:t>Minimise water use e.g., short showers </a:t>
            </a:r>
          </a:p>
          <a:p>
            <a:endParaRPr lang="en-GB" sz="4500" dirty="0"/>
          </a:p>
          <a:p>
            <a:r>
              <a:rPr lang="en-GB" sz="4500" dirty="0"/>
              <a:t>I will………………………… by (date)</a:t>
            </a:r>
          </a:p>
          <a:p>
            <a:endParaRPr lang="en-GB" dirty="0"/>
          </a:p>
        </p:txBody>
      </p:sp>
      <p:sp>
        <p:nvSpPr>
          <p:cNvPr id="7" name="TextBox 6">
            <a:extLst>
              <a:ext uri="{FF2B5EF4-FFF2-40B4-BE49-F238E27FC236}">
                <a16:creationId xmlns:a16="http://schemas.microsoft.com/office/drawing/2014/main" id="{15AB0764-B9F5-6F6C-09CE-8C323D124F27}"/>
              </a:ext>
            </a:extLst>
          </p:cNvPr>
          <p:cNvSpPr txBox="1"/>
          <p:nvPr/>
        </p:nvSpPr>
        <p:spPr>
          <a:xfrm>
            <a:off x="131618" y="6593018"/>
            <a:ext cx="11928764" cy="246221"/>
          </a:xfrm>
          <a:prstGeom prst="rect">
            <a:avLst/>
          </a:prstGeom>
          <a:noFill/>
        </p:spPr>
        <p:txBody>
          <a:bodyPr wrap="square">
            <a:spAutoFit/>
          </a:bodyPr>
          <a:lstStyle/>
          <a:p>
            <a:r>
              <a:rPr lang="en-GB" sz="1000" dirty="0"/>
              <a:t>based on the Lazy Persons Guide to Saving the World </a:t>
            </a:r>
            <a:r>
              <a:rPr lang="en-GB" sz="1000" dirty="0">
                <a:hlinkClick r:id="rId3"/>
              </a:rPr>
              <a:t>https://www.un.org/sustainabledevelopment/takeaction/</a:t>
            </a:r>
            <a:r>
              <a:rPr lang="en-GB" sz="1000" dirty="0"/>
              <a:t> </a:t>
            </a:r>
          </a:p>
        </p:txBody>
      </p:sp>
    </p:spTree>
    <p:extLst>
      <p:ext uri="{BB962C8B-B14F-4D97-AF65-F5344CB8AC3E}">
        <p14:creationId xmlns:p14="http://schemas.microsoft.com/office/powerpoint/2010/main" val="7983267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Picture 2">
            <a:extLst>
              <a:ext uri="{FF2B5EF4-FFF2-40B4-BE49-F238E27FC236}">
                <a16:creationId xmlns:a16="http://schemas.microsoft.com/office/drawing/2014/main" id="{1042696E-C3BA-9793-1335-E3584E126166}"/>
              </a:ext>
            </a:extLst>
          </p:cNvPr>
          <p:cNvPicPr>
            <a:picLocks noChangeAspect="1"/>
          </p:cNvPicPr>
          <p:nvPr/>
        </p:nvPicPr>
        <p:blipFill>
          <a:blip r:embed="rId3"/>
          <a:srcRect b="900"/>
          <a:stretch/>
        </p:blipFill>
        <p:spPr>
          <a:xfrm>
            <a:off x="20" y="1282"/>
            <a:ext cx="12191980" cy="6856718"/>
          </a:xfrm>
          <a:prstGeom prst="rect">
            <a:avLst/>
          </a:prstGeom>
        </p:spPr>
      </p:pic>
    </p:spTree>
    <p:extLst>
      <p:ext uri="{BB962C8B-B14F-4D97-AF65-F5344CB8AC3E}">
        <p14:creationId xmlns:p14="http://schemas.microsoft.com/office/powerpoint/2010/main" val="326775953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707961-97D5-4F7A-2627-5E30A1AD7B1A}"/>
              </a:ext>
            </a:extLst>
          </p:cNvPr>
          <p:cNvSpPr>
            <a:spLocks noGrp="1"/>
          </p:cNvSpPr>
          <p:nvPr>
            <p:ph type="title"/>
          </p:nvPr>
        </p:nvSpPr>
        <p:spPr/>
        <p:txBody>
          <a:bodyPr/>
          <a:lstStyle/>
          <a:p>
            <a:r>
              <a:rPr lang="en-GB" dirty="0"/>
              <a:t>Ascension</a:t>
            </a:r>
            <a:endParaRPr lang="en-AU" dirty="0"/>
          </a:p>
        </p:txBody>
      </p:sp>
      <p:sp>
        <p:nvSpPr>
          <p:cNvPr id="3" name="Content Placeholder 2">
            <a:extLst>
              <a:ext uri="{FF2B5EF4-FFF2-40B4-BE49-F238E27FC236}">
                <a16:creationId xmlns:a16="http://schemas.microsoft.com/office/drawing/2014/main" id="{83E5883C-A15A-26DA-D620-EA43782614AB}"/>
              </a:ext>
            </a:extLst>
          </p:cNvPr>
          <p:cNvSpPr>
            <a:spLocks noGrp="1"/>
          </p:cNvSpPr>
          <p:nvPr>
            <p:ph idx="1"/>
          </p:nvPr>
        </p:nvSpPr>
        <p:spPr/>
        <p:txBody>
          <a:bodyPr/>
          <a:lstStyle/>
          <a:p>
            <a:pPr marL="0" indent="0">
              <a:buNone/>
            </a:pPr>
            <a:r>
              <a:rPr lang="en-GB" dirty="0"/>
              <a:t>Practice Activity: Spend three minutes considering a problem you have overcome which seemed major at the time. Consider two essential factors or strategies that helped you overcome it. </a:t>
            </a:r>
          </a:p>
          <a:p>
            <a:pPr marL="0" indent="0">
              <a:buNone/>
            </a:pPr>
            <a:endParaRPr lang="en-AU" dirty="0"/>
          </a:p>
        </p:txBody>
      </p:sp>
    </p:spTree>
    <p:extLst>
      <p:ext uri="{BB962C8B-B14F-4D97-AF65-F5344CB8AC3E}">
        <p14:creationId xmlns:p14="http://schemas.microsoft.com/office/powerpoint/2010/main" val="261806701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4" name="Picture 3">
            <a:extLst>
              <a:ext uri="{FF2B5EF4-FFF2-40B4-BE49-F238E27FC236}">
                <a16:creationId xmlns:a16="http://schemas.microsoft.com/office/drawing/2014/main" id="{61BCF5F5-10D7-B998-8A37-4504EC534BCA}"/>
              </a:ext>
            </a:extLst>
          </p:cNvPr>
          <p:cNvPicPr>
            <a:picLocks noChangeAspect="1"/>
          </p:cNvPicPr>
          <p:nvPr/>
        </p:nvPicPr>
        <p:blipFill>
          <a:blip r:embed="rId3"/>
          <a:srcRect l="871" r="1" b="1"/>
          <a:stretch/>
        </p:blipFill>
        <p:spPr>
          <a:xfrm>
            <a:off x="20" y="1282"/>
            <a:ext cx="12191980" cy="6856718"/>
          </a:xfrm>
          <a:prstGeom prst="rect">
            <a:avLst/>
          </a:prstGeom>
        </p:spPr>
      </p:pic>
    </p:spTree>
    <p:extLst>
      <p:ext uri="{BB962C8B-B14F-4D97-AF65-F5344CB8AC3E}">
        <p14:creationId xmlns:p14="http://schemas.microsoft.com/office/powerpoint/2010/main" val="290581841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89BB8E-E138-723C-720A-63F0519EB4E3}"/>
              </a:ext>
            </a:extLst>
          </p:cNvPr>
          <p:cNvSpPr>
            <a:spLocks noGrp="1"/>
          </p:cNvSpPr>
          <p:nvPr>
            <p:ph type="title"/>
          </p:nvPr>
        </p:nvSpPr>
        <p:spPr/>
        <p:txBody>
          <a:bodyPr/>
          <a:lstStyle/>
          <a:p>
            <a:r>
              <a:rPr lang="en-AU" dirty="0"/>
              <a:t>Alliance and Allyship</a:t>
            </a:r>
          </a:p>
        </p:txBody>
      </p:sp>
      <p:sp>
        <p:nvSpPr>
          <p:cNvPr id="4" name="Content Placeholder 3">
            <a:extLst>
              <a:ext uri="{FF2B5EF4-FFF2-40B4-BE49-F238E27FC236}">
                <a16:creationId xmlns:a16="http://schemas.microsoft.com/office/drawing/2014/main" id="{9E245A4E-13EB-CA1F-45F4-D052361F06DA}"/>
              </a:ext>
            </a:extLst>
          </p:cNvPr>
          <p:cNvSpPr txBox="1">
            <a:spLocks noGrp="1"/>
          </p:cNvSpPr>
          <p:nvPr>
            <p:ph idx="1"/>
          </p:nvPr>
        </p:nvSpPr>
        <p:spPr>
          <a:xfrm>
            <a:off x="838200" y="1725571"/>
            <a:ext cx="10515600" cy="2033827"/>
          </a:xfrm>
          <a:prstGeom prst="rect">
            <a:avLst/>
          </a:prstGeom>
          <a:noFill/>
        </p:spPr>
        <p:txBody>
          <a:bodyPr wrap="square">
            <a:spAutoFit/>
          </a:bodyPr>
          <a:lstStyle/>
          <a:p>
            <a:pPr marL="0" indent="0">
              <a:buNone/>
            </a:pPr>
            <a:r>
              <a:rPr lang="en-GB" sz="2800" dirty="0"/>
              <a:t>Practice activity: Spend three minutes (each) telling a story to your peer on something that has impacted you relating to planetary health, environmental sustainability or climate change. It may have been something you have seen or have been told and it may be positive or negative. </a:t>
            </a:r>
          </a:p>
        </p:txBody>
      </p:sp>
    </p:spTree>
    <p:extLst>
      <p:ext uri="{BB962C8B-B14F-4D97-AF65-F5344CB8AC3E}">
        <p14:creationId xmlns:p14="http://schemas.microsoft.com/office/powerpoint/2010/main" val="428163433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Picture 2">
            <a:extLst>
              <a:ext uri="{FF2B5EF4-FFF2-40B4-BE49-F238E27FC236}">
                <a16:creationId xmlns:a16="http://schemas.microsoft.com/office/drawing/2014/main" id="{F493CA7B-F862-D736-B150-795D325D1E42}"/>
              </a:ext>
            </a:extLst>
          </p:cNvPr>
          <p:cNvPicPr>
            <a:picLocks noChangeAspect="1"/>
          </p:cNvPicPr>
          <p:nvPr/>
        </p:nvPicPr>
        <p:blipFill>
          <a:blip r:embed="rId3"/>
          <a:srcRect b="461"/>
          <a:stretch/>
        </p:blipFill>
        <p:spPr>
          <a:xfrm>
            <a:off x="20" y="1282"/>
            <a:ext cx="12191980" cy="6856718"/>
          </a:xfrm>
          <a:prstGeom prst="rect">
            <a:avLst/>
          </a:prstGeom>
        </p:spPr>
      </p:pic>
    </p:spTree>
    <p:extLst>
      <p:ext uri="{BB962C8B-B14F-4D97-AF65-F5344CB8AC3E}">
        <p14:creationId xmlns:p14="http://schemas.microsoft.com/office/powerpoint/2010/main" val="390311235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89BB8E-E138-723C-720A-63F0519EB4E3}"/>
              </a:ext>
            </a:extLst>
          </p:cNvPr>
          <p:cNvSpPr>
            <a:spLocks noGrp="1"/>
          </p:cNvSpPr>
          <p:nvPr>
            <p:ph type="title"/>
          </p:nvPr>
        </p:nvSpPr>
        <p:spPr/>
        <p:txBody>
          <a:bodyPr/>
          <a:lstStyle/>
          <a:p>
            <a:r>
              <a:rPr lang="en-AU" dirty="0"/>
              <a:t>Advocacy and Activism</a:t>
            </a:r>
          </a:p>
        </p:txBody>
      </p:sp>
      <p:sp>
        <p:nvSpPr>
          <p:cNvPr id="4" name="Content Placeholder 3">
            <a:extLst>
              <a:ext uri="{FF2B5EF4-FFF2-40B4-BE49-F238E27FC236}">
                <a16:creationId xmlns:a16="http://schemas.microsoft.com/office/drawing/2014/main" id="{9E245A4E-13EB-CA1F-45F4-D052361F06DA}"/>
              </a:ext>
            </a:extLst>
          </p:cNvPr>
          <p:cNvSpPr txBox="1">
            <a:spLocks noGrp="1"/>
          </p:cNvSpPr>
          <p:nvPr>
            <p:ph idx="1"/>
          </p:nvPr>
        </p:nvSpPr>
        <p:spPr>
          <a:xfrm>
            <a:off x="838200" y="1725571"/>
            <a:ext cx="10515600" cy="1258230"/>
          </a:xfrm>
          <a:prstGeom prst="rect">
            <a:avLst/>
          </a:prstGeom>
          <a:noFill/>
        </p:spPr>
        <p:txBody>
          <a:bodyPr wrap="square">
            <a:spAutoFit/>
          </a:bodyPr>
          <a:lstStyle/>
          <a:p>
            <a:pPr marL="0" indent="0">
              <a:buNone/>
            </a:pPr>
            <a:r>
              <a:rPr lang="en-GB" sz="2800" dirty="0"/>
              <a:t>Practice activity: Spend three minutes writing some feedback in your phone or computer to a business about an environmental problem with their product or process.</a:t>
            </a:r>
          </a:p>
        </p:txBody>
      </p:sp>
    </p:spTree>
    <p:extLst>
      <p:ext uri="{BB962C8B-B14F-4D97-AF65-F5344CB8AC3E}">
        <p14:creationId xmlns:p14="http://schemas.microsoft.com/office/powerpoint/2010/main" val="263720479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4" name="Picture 3">
            <a:extLst>
              <a:ext uri="{FF2B5EF4-FFF2-40B4-BE49-F238E27FC236}">
                <a16:creationId xmlns:a16="http://schemas.microsoft.com/office/drawing/2014/main" id="{A67DAF81-CB97-33B8-A9F2-CD68950F69C6}"/>
              </a:ext>
            </a:extLst>
          </p:cNvPr>
          <p:cNvPicPr>
            <a:picLocks noChangeAspect="1"/>
          </p:cNvPicPr>
          <p:nvPr/>
        </p:nvPicPr>
        <p:blipFill>
          <a:blip r:embed="rId3"/>
          <a:srcRect b="19"/>
          <a:stretch/>
        </p:blipFill>
        <p:spPr>
          <a:xfrm>
            <a:off x="20" y="1282"/>
            <a:ext cx="12191980" cy="6856718"/>
          </a:xfrm>
          <a:prstGeom prst="rect">
            <a:avLst/>
          </a:prstGeom>
        </p:spPr>
      </p:pic>
    </p:spTree>
    <p:extLst>
      <p:ext uri="{BB962C8B-B14F-4D97-AF65-F5344CB8AC3E}">
        <p14:creationId xmlns:p14="http://schemas.microsoft.com/office/powerpoint/2010/main" val="16686825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0" name="Rectangle 39">
            <a:extLst>
              <a:ext uri="{FF2B5EF4-FFF2-40B4-BE49-F238E27FC236}">
                <a16:creationId xmlns:a16="http://schemas.microsoft.com/office/drawing/2014/main" id="{C1DD1A8A-57D5-4A81-AD04-532B043C56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41">
            <a:extLst>
              <a:ext uri="{FF2B5EF4-FFF2-40B4-BE49-F238E27FC236}">
                <a16:creationId xmlns:a16="http://schemas.microsoft.com/office/drawing/2014/main" id="{007891EC-4501-44ED-A8C8-B11B6DB767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07602"/>
            <a:ext cx="12191999" cy="3162146"/>
          </a:xfrm>
          <a:prstGeom prst="rect">
            <a:avLst/>
          </a:prstGeom>
          <a:gradFill flip="none" rotWithShape="1">
            <a:gsLst>
              <a:gs pos="0">
                <a:srgbClr val="000000">
                  <a:alpha val="0"/>
                </a:srgbClr>
              </a:gs>
              <a:gs pos="25000">
                <a:srgbClr val="000000">
                  <a:alpha val="15000"/>
                </a:srgbClr>
              </a:gs>
              <a:gs pos="75000">
                <a:srgbClr val="000000">
                  <a:alpha val="15000"/>
                </a:srgbClr>
              </a:gs>
              <a:gs pos="50000">
                <a:srgbClr val="000000">
                  <a:alpha val="30000"/>
                </a:srgbClr>
              </a:gs>
              <a:gs pos="100000">
                <a:srgbClr val="000000">
                  <a:alpha val="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DEA4846-8847-5508-953E-03B763B89591}"/>
              </a:ext>
            </a:extLst>
          </p:cNvPr>
          <p:cNvSpPr>
            <a:spLocks noGrp="1"/>
          </p:cNvSpPr>
          <p:nvPr>
            <p:ph type="title"/>
          </p:nvPr>
        </p:nvSpPr>
        <p:spPr>
          <a:xfrm>
            <a:off x="1097280" y="325550"/>
            <a:ext cx="10058400" cy="3574778"/>
          </a:xfrm>
          <a:effectLst>
            <a:outerShdw blurRad="50800" dist="38100" dir="2700000" algn="tl" rotWithShape="0">
              <a:prstClr val="black">
                <a:alpha val="40000"/>
              </a:prstClr>
            </a:outerShdw>
          </a:effectLst>
        </p:spPr>
        <p:txBody>
          <a:bodyPr vert="horz" lIns="91440" tIns="45720" rIns="91440" bIns="45720" rtlCol="0" anchor="b">
            <a:normAutofit/>
          </a:bodyPr>
          <a:lstStyle/>
          <a:p>
            <a:pPr algn="ctr"/>
            <a:r>
              <a:rPr lang="en-US" sz="5200" u="none" strike="noStrike">
                <a:solidFill>
                  <a:srgbClr val="FFFFFF"/>
                </a:solidFill>
                <a:sym typeface="Arimo"/>
              </a:rPr>
              <a:t>Acknowledgement of Country</a:t>
            </a:r>
            <a:endParaRPr lang="en-US" sz="5200">
              <a:solidFill>
                <a:srgbClr val="FFFFFF"/>
              </a:solidFill>
            </a:endParaRPr>
          </a:p>
        </p:txBody>
      </p:sp>
      <p:pic>
        <p:nvPicPr>
          <p:cNvPr id="3" name="Acknowledgement video">
            <a:hlinkClick r:id="" action="ppaction://media"/>
            <a:extLst>
              <a:ext uri="{FF2B5EF4-FFF2-40B4-BE49-F238E27FC236}">
                <a16:creationId xmlns:a16="http://schemas.microsoft.com/office/drawing/2014/main" id="{165154E8-4127-0AD9-0FA1-7DB033C35420}"/>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7549019" y="4225878"/>
            <a:ext cx="4642981" cy="2611677"/>
          </a:xfrm>
          <a:prstGeom prst="rect">
            <a:avLst/>
          </a:prstGeom>
          <a:ln w="6350" cap="sq">
            <a:solidFill>
              <a:schemeClr val="tx1"/>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7571530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mediacall" presetSubtype="0" fill="hold" nodeType="withEffect">
                                  <p:stCondLst>
                                    <p:cond delay="0"/>
                                  </p:stCondLst>
                                  <p:childTnLst>
                                    <p:cmd type="call" cmd="playFrom(0.0)">
                                      <p:cBhvr>
                                        <p:cTn id="8" dur="46463"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9" fill="hold" display="0">
                  <p:stCondLst>
                    <p:cond delay="indefinite"/>
                  </p:stCondLst>
                </p:cTn>
                <p:tgtEl>
                  <p:spTgt spid="3"/>
                </p:tgtEl>
              </p:cMediaNode>
            </p:vide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PH summary video ">
            <a:hlinkClick r:id="" action="ppaction://media"/>
            <a:extLst>
              <a:ext uri="{FF2B5EF4-FFF2-40B4-BE49-F238E27FC236}">
                <a16:creationId xmlns:a16="http://schemas.microsoft.com/office/drawing/2014/main" id="{C8D6D23F-16F1-0810-A9DB-5EF40B53113C}"/>
              </a:ext>
            </a:extLst>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2227263" y="1825625"/>
            <a:ext cx="7735887" cy="4351338"/>
          </a:xfrm>
        </p:spPr>
      </p:pic>
      <p:pic>
        <p:nvPicPr>
          <p:cNvPr id="6" name="Picture 5">
            <a:extLst>
              <a:ext uri="{FF2B5EF4-FFF2-40B4-BE49-F238E27FC236}">
                <a16:creationId xmlns:a16="http://schemas.microsoft.com/office/drawing/2014/main" id="{85D9E49E-08E3-89DB-D66B-9ECD74D716F4}"/>
              </a:ext>
            </a:extLst>
          </p:cNvPr>
          <p:cNvPicPr>
            <a:picLocks noChangeAspect="1"/>
          </p:cNvPicPr>
          <p:nvPr/>
        </p:nvPicPr>
        <p:blipFill>
          <a:blip r:embed="rId6"/>
          <a:stretch>
            <a:fillRect/>
          </a:stretch>
        </p:blipFill>
        <p:spPr>
          <a:xfrm>
            <a:off x="0" y="10437"/>
            <a:ext cx="12192000" cy="6847563"/>
          </a:xfrm>
          <a:prstGeom prst="rect">
            <a:avLst/>
          </a:prstGeom>
        </p:spPr>
      </p:pic>
    </p:spTree>
    <p:extLst>
      <p:ext uri="{BB962C8B-B14F-4D97-AF65-F5344CB8AC3E}">
        <p14:creationId xmlns:p14="http://schemas.microsoft.com/office/powerpoint/2010/main" val="2352093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17599"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1" name="Rectangle 30">
            <a:extLst>
              <a:ext uri="{FF2B5EF4-FFF2-40B4-BE49-F238E27FC236}">
                <a16:creationId xmlns:a16="http://schemas.microsoft.com/office/drawing/2014/main" id="{70155189-D96C-4527-B0EC-654B946BE61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DCA16A2-504C-3BC7-6224-A096A786F64C}"/>
              </a:ext>
            </a:extLst>
          </p:cNvPr>
          <p:cNvSpPr>
            <a:spLocks noGrp="1"/>
          </p:cNvSpPr>
          <p:nvPr>
            <p:ph type="title"/>
          </p:nvPr>
        </p:nvSpPr>
        <p:spPr>
          <a:xfrm>
            <a:off x="1196656" y="458394"/>
            <a:ext cx="9795637" cy="1104857"/>
          </a:xfrm>
        </p:spPr>
        <p:txBody>
          <a:bodyPr vert="horz" lIns="91440" tIns="45720" rIns="91440" bIns="45720" rtlCol="0" anchor="b">
            <a:normAutofit fontScale="90000"/>
          </a:bodyPr>
          <a:lstStyle/>
          <a:p>
            <a:pPr algn="ctr"/>
            <a:r>
              <a:rPr lang="en-US" sz="5200" dirty="0"/>
              <a:t>For further information and guidance</a:t>
            </a:r>
          </a:p>
        </p:txBody>
      </p:sp>
      <p:sp>
        <p:nvSpPr>
          <p:cNvPr id="8" name="AutoShape 4" descr="Image preview">
            <a:extLst>
              <a:ext uri="{FF2B5EF4-FFF2-40B4-BE49-F238E27FC236}">
                <a16:creationId xmlns:a16="http://schemas.microsoft.com/office/drawing/2014/main" id="{1EC5FA11-8996-52B9-EBB7-8ABB49350D23}"/>
              </a:ext>
            </a:extLst>
          </p:cNvPr>
          <p:cNvSpPr>
            <a:spLocks noChangeAspect="1" noChangeArrowheads="1"/>
          </p:cNvSpPr>
          <p:nvPr/>
        </p:nvSpPr>
        <p:spPr bwMode="auto">
          <a:xfrm>
            <a:off x="2733545" y="3276599"/>
            <a:ext cx="3514855" cy="351485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14" name="Picture 13" descr="A qr code on a white background&#10;&#10;AI-generated content may be incorrect.">
            <a:extLst>
              <a:ext uri="{FF2B5EF4-FFF2-40B4-BE49-F238E27FC236}">
                <a16:creationId xmlns:a16="http://schemas.microsoft.com/office/drawing/2014/main" id="{5B887247-37E7-9DB8-A9F7-B9B4C202432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89285" y="1904787"/>
            <a:ext cx="4518230" cy="4494819"/>
          </a:xfrm>
          <a:prstGeom prst="rect">
            <a:avLst/>
          </a:prstGeom>
        </p:spPr>
      </p:pic>
    </p:spTree>
    <p:extLst>
      <p:ext uri="{BB962C8B-B14F-4D97-AF65-F5344CB8AC3E}">
        <p14:creationId xmlns:p14="http://schemas.microsoft.com/office/powerpoint/2010/main" val="35326405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2878D2-6F71-4E5F-73DF-BF5CED4F6E4E}"/>
            </a:ext>
          </a:extLst>
        </p:cNvPr>
        <p:cNvGrpSpPr/>
        <p:nvPr/>
      </p:nvGrpSpPr>
      <p:grpSpPr>
        <a:xfrm>
          <a:off x="0" y="0"/>
          <a:ext cx="0" cy="0"/>
          <a:chOff x="0" y="0"/>
          <a:chExt cx="0" cy="0"/>
        </a:xfrm>
      </p:grpSpPr>
      <p:sp>
        <p:nvSpPr>
          <p:cNvPr id="8" name="AutoShape 4" descr="Image preview">
            <a:extLst>
              <a:ext uri="{FF2B5EF4-FFF2-40B4-BE49-F238E27FC236}">
                <a16:creationId xmlns:a16="http://schemas.microsoft.com/office/drawing/2014/main" id="{9AAFD040-6006-FE3E-BB1E-D36AF78C425A}"/>
              </a:ext>
            </a:extLst>
          </p:cNvPr>
          <p:cNvSpPr>
            <a:spLocks noChangeAspect="1" noChangeArrowheads="1"/>
          </p:cNvSpPr>
          <p:nvPr/>
        </p:nvSpPr>
        <p:spPr bwMode="auto">
          <a:xfrm>
            <a:off x="2733545" y="3276599"/>
            <a:ext cx="3514855" cy="351485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4" name="Picture 3" descr="A diagram of a health system&#10;&#10;AI-generated content may be incorrect.">
            <a:extLst>
              <a:ext uri="{FF2B5EF4-FFF2-40B4-BE49-F238E27FC236}">
                <a16:creationId xmlns:a16="http://schemas.microsoft.com/office/drawing/2014/main" id="{EE5E609D-BDFD-1016-EE76-5F4762B2C08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88539" y="0"/>
            <a:ext cx="9671297" cy="6837994"/>
          </a:xfrm>
          <a:prstGeom prst="rect">
            <a:avLst/>
          </a:prstGeom>
        </p:spPr>
      </p:pic>
    </p:spTree>
    <p:extLst>
      <p:ext uri="{BB962C8B-B14F-4D97-AF65-F5344CB8AC3E}">
        <p14:creationId xmlns:p14="http://schemas.microsoft.com/office/powerpoint/2010/main" val="311591105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40DFC1-6C48-4424-3578-DB3EBD364676}"/>
              </a:ext>
            </a:extLst>
          </p:cNvPr>
          <p:cNvSpPr>
            <a:spLocks noGrp="1"/>
          </p:cNvSpPr>
          <p:nvPr>
            <p:ph type="title"/>
          </p:nvPr>
        </p:nvSpPr>
        <p:spPr>
          <a:xfrm>
            <a:off x="555035" y="365125"/>
            <a:ext cx="10515600" cy="1325563"/>
          </a:xfrm>
        </p:spPr>
        <p:txBody>
          <a:bodyPr/>
          <a:lstStyle/>
          <a:p>
            <a:r>
              <a:rPr lang="en-GB" dirty="0"/>
              <a:t>Thank you</a:t>
            </a:r>
            <a:endParaRPr lang="en-AU" dirty="0"/>
          </a:p>
        </p:txBody>
      </p:sp>
      <p:pic>
        <p:nvPicPr>
          <p:cNvPr id="5" name="Content Placeholder 4">
            <a:extLst>
              <a:ext uri="{FF2B5EF4-FFF2-40B4-BE49-F238E27FC236}">
                <a16:creationId xmlns:a16="http://schemas.microsoft.com/office/drawing/2014/main" id="{12BA84F7-11A1-7D38-7A64-B851C8D32EB6}"/>
              </a:ext>
            </a:extLst>
          </p:cNvPr>
          <p:cNvPicPr>
            <a:picLocks noGrp="1" noChangeAspect="1"/>
          </p:cNvPicPr>
          <p:nvPr>
            <p:ph idx="1"/>
          </p:nvPr>
        </p:nvPicPr>
        <p:blipFill>
          <a:blip r:embed="rId3"/>
          <a:stretch>
            <a:fillRect/>
          </a:stretch>
        </p:blipFill>
        <p:spPr>
          <a:xfrm>
            <a:off x="7298252" y="756369"/>
            <a:ext cx="4712323" cy="5380738"/>
          </a:xfrm>
        </p:spPr>
      </p:pic>
      <p:pic>
        <p:nvPicPr>
          <p:cNvPr id="7" name="Picture 6" descr="A close-up of a person smiling&#10;&#10;Description automatically generated">
            <a:extLst>
              <a:ext uri="{FF2B5EF4-FFF2-40B4-BE49-F238E27FC236}">
                <a16:creationId xmlns:a16="http://schemas.microsoft.com/office/drawing/2014/main" id="{A94C7507-4965-07C5-84D2-45C7221DAB1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5035" y="2103437"/>
            <a:ext cx="1657284" cy="3429000"/>
          </a:xfrm>
          <a:prstGeom prst="rect">
            <a:avLst/>
          </a:prstGeom>
        </p:spPr>
      </p:pic>
      <p:sp>
        <p:nvSpPr>
          <p:cNvPr id="8" name="TextBox 7">
            <a:extLst>
              <a:ext uri="{FF2B5EF4-FFF2-40B4-BE49-F238E27FC236}">
                <a16:creationId xmlns:a16="http://schemas.microsoft.com/office/drawing/2014/main" id="{42A82B70-8A0E-E5FB-A234-F8A93ADB19DA}"/>
              </a:ext>
            </a:extLst>
          </p:cNvPr>
          <p:cNvSpPr txBox="1"/>
          <p:nvPr/>
        </p:nvSpPr>
        <p:spPr>
          <a:xfrm>
            <a:off x="2393743" y="2107910"/>
            <a:ext cx="4904509" cy="2677656"/>
          </a:xfrm>
          <a:prstGeom prst="rect">
            <a:avLst/>
          </a:prstGeom>
          <a:noFill/>
        </p:spPr>
        <p:txBody>
          <a:bodyPr wrap="square" rtlCol="0">
            <a:spAutoFit/>
          </a:bodyPr>
          <a:lstStyle/>
          <a:p>
            <a:r>
              <a:rPr lang="en-GB" sz="2800" dirty="0"/>
              <a:t>Contact:</a:t>
            </a:r>
          </a:p>
          <a:p>
            <a:endParaRPr lang="en-GB" sz="2800" dirty="0"/>
          </a:p>
          <a:p>
            <a:r>
              <a:rPr lang="en-GB" sz="2800" dirty="0"/>
              <a:t>Dr Kristen MacKenzie-Shalders</a:t>
            </a:r>
          </a:p>
          <a:p>
            <a:r>
              <a:rPr lang="en-GB" sz="2800" dirty="0">
                <a:hlinkClick r:id="rId5"/>
              </a:rPr>
              <a:t>Kristen@steering3billion.com</a:t>
            </a:r>
            <a:endParaRPr lang="en-GB" sz="2800" dirty="0"/>
          </a:p>
          <a:p>
            <a:endParaRPr lang="en-GB" sz="2800" dirty="0"/>
          </a:p>
          <a:p>
            <a:r>
              <a:rPr lang="en-GB" sz="2800" dirty="0"/>
              <a:t>www.steering3billion.com</a:t>
            </a:r>
            <a:endParaRPr lang="en-AU" sz="2800" dirty="0"/>
          </a:p>
        </p:txBody>
      </p:sp>
    </p:spTree>
    <p:extLst>
      <p:ext uri="{BB962C8B-B14F-4D97-AF65-F5344CB8AC3E}">
        <p14:creationId xmlns:p14="http://schemas.microsoft.com/office/powerpoint/2010/main" val="31730415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D8419D-3EA3-14AB-B8CD-07C6C401FF70}"/>
              </a:ext>
            </a:extLst>
          </p:cNvPr>
          <p:cNvSpPr>
            <a:spLocks noGrp="1"/>
          </p:cNvSpPr>
          <p:nvPr>
            <p:ph type="title"/>
          </p:nvPr>
        </p:nvSpPr>
        <p:spPr/>
        <p:txBody>
          <a:bodyPr/>
          <a:lstStyle/>
          <a:p>
            <a:r>
              <a:rPr lang="en-US" sz="4400" u="none" strike="noStrike" dirty="0">
                <a:solidFill>
                  <a:srgbClr val="3C3D3F"/>
                </a:solidFill>
                <a:latin typeface="Arimo"/>
                <a:ea typeface="Arimo"/>
                <a:cs typeface="Arimo"/>
                <a:sym typeface="Arimo"/>
              </a:rPr>
              <a:t>Today</a:t>
            </a:r>
            <a:endParaRPr lang="en-AU" dirty="0"/>
          </a:p>
        </p:txBody>
      </p:sp>
      <p:sp>
        <p:nvSpPr>
          <p:cNvPr id="3" name="Content Placeholder 2">
            <a:extLst>
              <a:ext uri="{FF2B5EF4-FFF2-40B4-BE49-F238E27FC236}">
                <a16:creationId xmlns:a16="http://schemas.microsoft.com/office/drawing/2014/main" id="{A3227DB0-A71D-3615-C6F6-9DD4B02BA13D}"/>
              </a:ext>
            </a:extLst>
          </p:cNvPr>
          <p:cNvSpPr>
            <a:spLocks noGrp="1"/>
          </p:cNvSpPr>
          <p:nvPr>
            <p:ph idx="1"/>
          </p:nvPr>
        </p:nvSpPr>
        <p:spPr/>
        <p:txBody>
          <a:bodyPr/>
          <a:lstStyle/>
          <a:p>
            <a:r>
              <a:rPr lang="en-GB" dirty="0"/>
              <a:t>Discuss the Pathway to Planetary Health and all 6 Planetary Health Dimensions - including an example from practice and an application activity</a:t>
            </a:r>
          </a:p>
          <a:p>
            <a:r>
              <a:rPr lang="en-GB" dirty="0"/>
              <a:t>By the end of this session, your confidence to undertake positive pro-environmental change will improve.</a:t>
            </a:r>
          </a:p>
          <a:p>
            <a:endParaRPr lang="en-AU" dirty="0"/>
          </a:p>
        </p:txBody>
      </p:sp>
    </p:spTree>
    <p:extLst>
      <p:ext uri="{BB962C8B-B14F-4D97-AF65-F5344CB8AC3E}">
        <p14:creationId xmlns:p14="http://schemas.microsoft.com/office/powerpoint/2010/main" val="18743960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21E16C-3C60-D6FF-1765-44797CA46797}"/>
              </a:ext>
            </a:extLst>
          </p:cNvPr>
          <p:cNvSpPr>
            <a:spLocks noGrp="1"/>
          </p:cNvSpPr>
          <p:nvPr>
            <p:ph type="title"/>
          </p:nvPr>
        </p:nvSpPr>
        <p:spPr/>
        <p:txBody>
          <a:bodyPr/>
          <a:lstStyle/>
          <a:p>
            <a:r>
              <a:rPr lang="en-US" sz="4400" dirty="0">
                <a:solidFill>
                  <a:srgbClr val="3C3D3F"/>
                </a:solidFill>
                <a:latin typeface="Arimo"/>
                <a:ea typeface="Arimo"/>
                <a:cs typeface="Arimo"/>
                <a:sym typeface="Arimo"/>
              </a:rPr>
              <a:t>Why are we here?</a:t>
            </a:r>
            <a:endParaRPr lang="en-AU" dirty="0"/>
          </a:p>
        </p:txBody>
      </p:sp>
      <p:sp>
        <p:nvSpPr>
          <p:cNvPr id="3" name="Content Placeholder 2">
            <a:extLst>
              <a:ext uri="{FF2B5EF4-FFF2-40B4-BE49-F238E27FC236}">
                <a16:creationId xmlns:a16="http://schemas.microsoft.com/office/drawing/2014/main" id="{8F39EE00-2AFD-00E7-F07E-C034254280AB}"/>
              </a:ext>
            </a:extLst>
          </p:cNvPr>
          <p:cNvSpPr>
            <a:spLocks noGrp="1"/>
          </p:cNvSpPr>
          <p:nvPr>
            <p:ph idx="1"/>
          </p:nvPr>
        </p:nvSpPr>
        <p:spPr/>
        <p:txBody>
          <a:bodyPr/>
          <a:lstStyle/>
          <a:p>
            <a:r>
              <a:rPr lang="en-GB" dirty="0"/>
              <a:t>We are in a global environmental crisis, including climate change.</a:t>
            </a:r>
          </a:p>
          <a:p>
            <a:endParaRPr lang="en-GB" dirty="0"/>
          </a:p>
          <a:p>
            <a:r>
              <a:rPr lang="en-GB" dirty="0"/>
              <a:t>The International Panel of Climate Change says it is our ‘final warning’</a:t>
            </a:r>
          </a:p>
          <a:p>
            <a:endParaRPr lang="en-GB" dirty="0"/>
          </a:p>
          <a:p>
            <a:r>
              <a:rPr lang="en-GB" dirty="0"/>
              <a:t>It will take the combined actions of all 8 billion people, to ensure that a child born today is not defined by a changing climate. </a:t>
            </a:r>
          </a:p>
          <a:p>
            <a:endParaRPr lang="en-AU" dirty="0"/>
          </a:p>
        </p:txBody>
      </p:sp>
    </p:spTree>
    <p:extLst>
      <p:ext uri="{BB962C8B-B14F-4D97-AF65-F5344CB8AC3E}">
        <p14:creationId xmlns:p14="http://schemas.microsoft.com/office/powerpoint/2010/main" val="26529287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F1B32E-450E-0FB1-D700-8629336F8A83}"/>
              </a:ext>
            </a:extLst>
          </p:cNvPr>
          <p:cNvSpPr>
            <a:spLocks noGrp="1"/>
          </p:cNvSpPr>
          <p:nvPr>
            <p:ph type="title"/>
          </p:nvPr>
        </p:nvSpPr>
        <p:spPr/>
        <p:txBody>
          <a:bodyPr>
            <a:normAutofit fontScale="90000"/>
          </a:bodyPr>
          <a:lstStyle/>
          <a:p>
            <a:br>
              <a:rPr lang="en-US" sz="4400" dirty="0">
                <a:solidFill>
                  <a:srgbClr val="3C3D3F"/>
                </a:solidFill>
                <a:latin typeface="Arimo"/>
                <a:ea typeface="Arimo"/>
                <a:cs typeface="Arimo"/>
                <a:sym typeface="Arimo"/>
              </a:rPr>
            </a:br>
            <a:r>
              <a:rPr lang="en-US" sz="4400" dirty="0">
                <a:solidFill>
                  <a:srgbClr val="3C3D3F"/>
                </a:solidFill>
                <a:latin typeface="Arimo"/>
                <a:ea typeface="Arimo"/>
                <a:cs typeface="Arimo"/>
                <a:sym typeface="Arimo"/>
              </a:rPr>
              <a:t>What is Planetary Health?</a:t>
            </a:r>
            <a:br>
              <a:rPr lang="en-US" sz="4400" dirty="0">
                <a:solidFill>
                  <a:srgbClr val="3C3D3F"/>
                </a:solidFill>
                <a:latin typeface="Arimo"/>
                <a:ea typeface="Arimo"/>
                <a:cs typeface="Arimo"/>
                <a:sym typeface="Arimo"/>
              </a:rPr>
            </a:br>
            <a:endParaRPr lang="en-AU" dirty="0"/>
          </a:p>
        </p:txBody>
      </p:sp>
      <p:sp>
        <p:nvSpPr>
          <p:cNvPr id="5" name="TextBox 4">
            <a:extLst>
              <a:ext uri="{FF2B5EF4-FFF2-40B4-BE49-F238E27FC236}">
                <a16:creationId xmlns:a16="http://schemas.microsoft.com/office/drawing/2014/main" id="{7322B09A-1913-EF45-C2E1-2DBE4049EC73}"/>
              </a:ext>
            </a:extLst>
          </p:cNvPr>
          <p:cNvSpPr txBox="1"/>
          <p:nvPr/>
        </p:nvSpPr>
        <p:spPr>
          <a:xfrm>
            <a:off x="3048000" y="2538152"/>
            <a:ext cx="6096000" cy="1569660"/>
          </a:xfrm>
          <a:prstGeom prst="rect">
            <a:avLst/>
          </a:prstGeom>
          <a:noFill/>
        </p:spPr>
        <p:txBody>
          <a:bodyPr wrap="square">
            <a:spAutoFit/>
          </a:bodyPr>
          <a:lstStyle/>
          <a:p>
            <a:pPr algn="ctr"/>
            <a:r>
              <a:rPr lang="en-US" sz="3200" dirty="0"/>
              <a:t>Planetary health is the well-being of both the Earth and all the life it supports, including humans.</a:t>
            </a:r>
          </a:p>
        </p:txBody>
      </p:sp>
    </p:spTree>
    <p:extLst>
      <p:ext uri="{BB962C8B-B14F-4D97-AF65-F5344CB8AC3E}">
        <p14:creationId xmlns:p14="http://schemas.microsoft.com/office/powerpoint/2010/main" val="34828648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5D1846D-C57C-588D-E6C5-A7E730FD6ACD}"/>
              </a:ext>
            </a:extLst>
          </p:cNvPr>
          <p:cNvPicPr>
            <a:picLocks noChangeAspect="1"/>
          </p:cNvPicPr>
          <p:nvPr/>
        </p:nvPicPr>
        <p:blipFill>
          <a:blip r:embed="rId3"/>
          <a:stretch>
            <a:fillRect/>
          </a:stretch>
        </p:blipFill>
        <p:spPr>
          <a:xfrm>
            <a:off x="664766" y="436173"/>
            <a:ext cx="10554747" cy="5985653"/>
          </a:xfrm>
          <a:prstGeom prst="rect">
            <a:avLst/>
          </a:prstGeom>
        </p:spPr>
      </p:pic>
    </p:spTree>
    <p:extLst>
      <p:ext uri="{BB962C8B-B14F-4D97-AF65-F5344CB8AC3E}">
        <p14:creationId xmlns:p14="http://schemas.microsoft.com/office/powerpoint/2010/main" val="40827320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6" name="Picture 5">
            <a:extLst>
              <a:ext uri="{FF2B5EF4-FFF2-40B4-BE49-F238E27FC236}">
                <a16:creationId xmlns:a16="http://schemas.microsoft.com/office/drawing/2014/main" id="{106837E7-5E74-858A-42CC-A2CDF9719772}"/>
              </a:ext>
            </a:extLst>
          </p:cNvPr>
          <p:cNvPicPr>
            <a:picLocks noChangeAspect="1"/>
          </p:cNvPicPr>
          <p:nvPr/>
        </p:nvPicPr>
        <p:blipFill>
          <a:blip r:embed="rId3"/>
          <a:srcRect l="426" r="-1" b="-1"/>
          <a:stretch/>
        </p:blipFill>
        <p:spPr>
          <a:xfrm>
            <a:off x="20" y="1282"/>
            <a:ext cx="12191980" cy="6856718"/>
          </a:xfrm>
          <a:prstGeom prst="rect">
            <a:avLst/>
          </a:prstGeom>
        </p:spPr>
      </p:pic>
      <p:sp>
        <p:nvSpPr>
          <p:cNvPr id="3" name="Rectangle 1">
            <a:extLst>
              <a:ext uri="{FF2B5EF4-FFF2-40B4-BE49-F238E27FC236}">
                <a16:creationId xmlns:a16="http://schemas.microsoft.com/office/drawing/2014/main" id="{C682E14F-DCF7-2EC3-8346-13A390B0E723}"/>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Tree>
    <p:extLst>
      <p:ext uri="{BB962C8B-B14F-4D97-AF65-F5344CB8AC3E}">
        <p14:creationId xmlns:p14="http://schemas.microsoft.com/office/powerpoint/2010/main" val="4172211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992CBB-E921-610B-4816-67571E0F51CC}"/>
              </a:ext>
            </a:extLst>
          </p:cNvPr>
          <p:cNvSpPr>
            <a:spLocks noGrp="1"/>
          </p:cNvSpPr>
          <p:nvPr>
            <p:ph type="title"/>
          </p:nvPr>
        </p:nvSpPr>
        <p:spPr/>
        <p:txBody>
          <a:bodyPr/>
          <a:lstStyle/>
          <a:p>
            <a:r>
              <a:rPr lang="en-AU" dirty="0"/>
              <a:t>Agency</a:t>
            </a:r>
          </a:p>
        </p:txBody>
      </p:sp>
      <p:sp>
        <p:nvSpPr>
          <p:cNvPr id="3" name="Content Placeholder 2">
            <a:extLst>
              <a:ext uri="{FF2B5EF4-FFF2-40B4-BE49-F238E27FC236}">
                <a16:creationId xmlns:a16="http://schemas.microsoft.com/office/drawing/2014/main" id="{384ECD05-AAC4-407A-ECB7-E7A8D0964553}"/>
              </a:ext>
            </a:extLst>
          </p:cNvPr>
          <p:cNvSpPr>
            <a:spLocks noGrp="1"/>
          </p:cNvSpPr>
          <p:nvPr>
            <p:ph idx="1"/>
          </p:nvPr>
        </p:nvSpPr>
        <p:spPr/>
        <p:txBody>
          <a:bodyPr/>
          <a:lstStyle/>
          <a:p>
            <a:pPr marL="0" indent="0">
              <a:buNone/>
            </a:pPr>
            <a:r>
              <a:rPr lang="en-GB" dirty="0"/>
              <a:t>Practice activity: Spend three minutes writing down some things you are good at or find easy to do. Consider how these can be applied to support the Planetary Health movement.</a:t>
            </a:r>
          </a:p>
          <a:p>
            <a:endParaRPr lang="en-AU" dirty="0"/>
          </a:p>
        </p:txBody>
      </p:sp>
    </p:spTree>
    <p:extLst>
      <p:ext uri="{BB962C8B-B14F-4D97-AF65-F5344CB8AC3E}">
        <p14:creationId xmlns:p14="http://schemas.microsoft.com/office/powerpoint/2010/main" val="32460375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Picture 2">
            <a:extLst>
              <a:ext uri="{FF2B5EF4-FFF2-40B4-BE49-F238E27FC236}">
                <a16:creationId xmlns:a16="http://schemas.microsoft.com/office/drawing/2014/main" id="{6C05376A-2DED-489C-9E58-08036F87655F}"/>
              </a:ext>
            </a:extLst>
          </p:cNvPr>
          <p:cNvPicPr>
            <a:picLocks noChangeAspect="1"/>
          </p:cNvPicPr>
          <p:nvPr/>
        </p:nvPicPr>
        <p:blipFill>
          <a:blip r:embed="rId3"/>
          <a:srcRect l="426" r="-1" b="-1"/>
          <a:stretch/>
        </p:blipFill>
        <p:spPr>
          <a:xfrm>
            <a:off x="20" y="1282"/>
            <a:ext cx="12191980" cy="6856718"/>
          </a:xfrm>
          <a:prstGeom prst="rect">
            <a:avLst/>
          </a:prstGeom>
        </p:spPr>
      </p:pic>
    </p:spTree>
    <p:extLst>
      <p:ext uri="{BB962C8B-B14F-4D97-AF65-F5344CB8AC3E}">
        <p14:creationId xmlns:p14="http://schemas.microsoft.com/office/powerpoint/2010/main" val="190206592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1494</TotalTime>
  <Words>3491</Words>
  <Application>Microsoft Office PowerPoint</Application>
  <PresentationFormat>Widescreen</PresentationFormat>
  <Paragraphs>181</Paragraphs>
  <Slides>23</Slides>
  <Notes>23</Notes>
  <HiddenSlides>0</HiddenSlides>
  <MMClips>2</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23</vt:i4>
      </vt:variant>
    </vt:vector>
  </HeadingPairs>
  <TitlesOfParts>
    <vt:vector size="28" baseType="lpstr">
      <vt:lpstr>Aptos</vt:lpstr>
      <vt:lpstr>Aptos Display</vt:lpstr>
      <vt:lpstr>Arial</vt:lpstr>
      <vt:lpstr>Arimo</vt:lpstr>
      <vt:lpstr>Office Theme</vt:lpstr>
      <vt:lpstr>The Pathway to Planetary Health in practice </vt:lpstr>
      <vt:lpstr>Acknowledgement of Country</vt:lpstr>
      <vt:lpstr>Today</vt:lpstr>
      <vt:lpstr>Why are we here?</vt:lpstr>
      <vt:lpstr> What is Planetary Health? </vt:lpstr>
      <vt:lpstr>PowerPoint Presentation</vt:lpstr>
      <vt:lpstr>PowerPoint Presentation</vt:lpstr>
      <vt:lpstr>Agency</vt:lpstr>
      <vt:lpstr>PowerPoint Presentation</vt:lpstr>
      <vt:lpstr>Alignment</vt:lpstr>
      <vt:lpstr>PowerPoint Presentation</vt:lpstr>
      <vt:lpstr>Action</vt:lpstr>
      <vt:lpstr>PowerPoint Presentation</vt:lpstr>
      <vt:lpstr>Ascension</vt:lpstr>
      <vt:lpstr>PowerPoint Presentation</vt:lpstr>
      <vt:lpstr>Alliance and Allyship</vt:lpstr>
      <vt:lpstr>PowerPoint Presentation</vt:lpstr>
      <vt:lpstr>Advocacy and Activism</vt:lpstr>
      <vt:lpstr>PowerPoint Presentation</vt:lpstr>
      <vt:lpstr>PowerPoint Presentation</vt:lpstr>
      <vt:lpstr>For further information and guidance</vt:lpstr>
      <vt:lpstr>PowerPoint Presentation</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Kristen MacKenzie-Shalders</dc:creator>
  <cp:lastModifiedBy>Kristen MacKenzie-Shalders</cp:lastModifiedBy>
  <cp:revision>7</cp:revision>
  <dcterms:created xsi:type="dcterms:W3CDTF">2024-10-02T04:26:48Z</dcterms:created>
  <dcterms:modified xsi:type="dcterms:W3CDTF">2025-05-13T04:45:56Z</dcterms:modified>
</cp:coreProperties>
</file>